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
  </p:notesMasterIdLst>
  <p:sldIdLst>
    <p:sldId id="260" r:id="rId2"/>
    <p:sldId id="261" r:id="rId3"/>
    <p:sldId id="265" r:id="rId4"/>
    <p:sldId id="263" r:id="rId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D5E44D-A636-FCBB-2E04-71E371019DE9}" name="ANDREA" initials="A" userId="S::a.balivo@studenti.unina.it::d5b566d2-5b91-49d1-ac7c-aa216d4039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4A26"/>
    <a:srgbClr val="446B37"/>
    <a:srgbClr val="F9E0CD"/>
    <a:srgbClr val="FCF0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68" autoAdjust="0"/>
  </p:normalViewPr>
  <p:slideViewPr>
    <p:cSldViewPr snapToGrid="0">
      <p:cViewPr varScale="1">
        <p:scale>
          <a:sx n="79" d="100"/>
          <a:sy n="79" d="100"/>
        </p:scale>
        <p:origin x="131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57C69C-56CF-4A98-A49B-83061D915028}" type="datetimeFigureOut">
              <a:rPr lang="it-IT" smtClean="0"/>
              <a:t>20/02/2026</a:t>
            </a:fld>
            <a:endParaRPr lang="it-IT"/>
          </a:p>
        </p:txBody>
      </p:sp>
      <p:sp>
        <p:nvSpPr>
          <p:cNvPr id="4" name="Segnaposto immagine diapositiva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36A003-A539-497B-81A5-23EEDFBF5337}" type="slidenum">
              <a:rPr lang="it-IT" smtClean="0"/>
              <a:t>‹N›</a:t>
            </a:fld>
            <a:endParaRPr lang="it-IT"/>
          </a:p>
        </p:txBody>
      </p:sp>
    </p:spTree>
    <p:extLst>
      <p:ext uri="{BB962C8B-B14F-4D97-AF65-F5344CB8AC3E}">
        <p14:creationId xmlns:p14="http://schemas.microsoft.com/office/powerpoint/2010/main" val="477956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B36A003-A539-497B-81A5-23EEDFBF5337}" type="slidenum">
              <a:rPr lang="it-IT" smtClean="0"/>
              <a:t>4</a:t>
            </a:fld>
            <a:endParaRPr lang="it-IT"/>
          </a:p>
        </p:txBody>
      </p:sp>
    </p:spTree>
    <p:extLst>
      <p:ext uri="{BB962C8B-B14F-4D97-AF65-F5344CB8AC3E}">
        <p14:creationId xmlns:p14="http://schemas.microsoft.com/office/powerpoint/2010/main" val="2274950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1" y="762001"/>
            <a:ext cx="7427565"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532089" y="762001"/>
            <a:ext cx="2376821"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69252" y="1298448"/>
            <a:ext cx="5943600" cy="3255264"/>
          </a:xfrm>
        </p:spPr>
        <p:txBody>
          <a:bodyPr anchor="b">
            <a:normAutofit/>
          </a:bodyPr>
          <a:lstStyle>
            <a:lvl1pPr algn="l">
              <a:defRPr sz="5400" spc="-100"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93762" y="4670246"/>
            <a:ext cx="59436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EFAE4346-D6E4-44B5-BC0F-FBB97163D3E7}" type="datetime1">
              <a:rPr lang="it-IT" smtClean="0"/>
              <a:t>20/02/2026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2013908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EE6B467-EB60-43D0-B714-B312D4430CE9}" type="datetime1">
              <a:rPr lang="it-IT" smtClean="0"/>
              <a:t>20/02/2026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1248661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3142679" y="1298448"/>
            <a:ext cx="5943600" cy="3255264"/>
          </a:xfrm>
        </p:spPr>
        <p:txBody>
          <a:bodyPr anchor="b">
            <a:normAutofit/>
          </a:bodyPr>
          <a:lstStyle>
            <a:lvl1pPr>
              <a:defRPr sz="5400" b="0" spc="-100" baseline="0">
                <a:solidFill>
                  <a:schemeClr val="tx1">
                    <a:lumMod val="65000"/>
                    <a:lumOff val="3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3157538" y="4672584"/>
            <a:ext cx="59436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B240B43-6ACA-42E3-B4FB-227B142301D6}" type="datetime1">
              <a:rPr lang="it-IT" smtClean="0"/>
              <a:t>20/02/2026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334296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3142679" y="868680"/>
            <a:ext cx="282321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52222" y="868680"/>
            <a:ext cx="282321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fld id="{77EFC167-7FD0-49CC-8D36-8727607CAE49}" type="datetime1">
              <a:rPr lang="it-IT" smtClean="0"/>
              <a:t>20/02/2026</a:t>
            </a:fld>
            <a:endParaRPr lang="it-IT"/>
          </a:p>
        </p:txBody>
      </p:sp>
      <p:sp>
        <p:nvSpPr>
          <p:cNvPr id="9" name="Footer Placeholder 8"/>
          <p:cNvSpPr>
            <a:spLocks noGrp="1"/>
          </p:cNvSpPr>
          <p:nvPr>
            <p:ph type="ftr" sz="quarter" idx="11"/>
          </p:nvPr>
        </p:nvSpPr>
        <p:spPr/>
        <p:txBody>
          <a:bodyPr/>
          <a:lstStyle/>
          <a:p>
            <a:endParaRPr lang="it-IT"/>
          </a:p>
        </p:txBody>
      </p:sp>
      <p:sp>
        <p:nvSpPr>
          <p:cNvPr id="10" name="Slide Number Placeholder 9"/>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390236062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3142679" y="1023586"/>
            <a:ext cx="282321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3142679" y="1930936"/>
            <a:ext cx="282321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52501" y="1023588"/>
            <a:ext cx="282321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352501" y="1930936"/>
            <a:ext cx="282321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fld id="{48F9B514-7DA8-4FCF-996A-9B3B16231E0C}" type="datetime1">
              <a:rPr lang="it-IT" smtClean="0"/>
              <a:t>20/02/2026</a:t>
            </a:fld>
            <a:endParaRPr lang="it-IT"/>
          </a:p>
        </p:txBody>
      </p:sp>
      <p:sp>
        <p:nvSpPr>
          <p:cNvPr id="11" name="Footer Placeholder 10"/>
          <p:cNvSpPr>
            <a:spLocks noGrp="1"/>
          </p:cNvSpPr>
          <p:nvPr>
            <p:ph type="ftr" sz="quarter" idx="11"/>
          </p:nvPr>
        </p:nvSpPr>
        <p:spPr/>
        <p:txBody>
          <a:bodyPr/>
          <a:lstStyle/>
          <a:p>
            <a:endParaRPr lang="it-IT"/>
          </a:p>
        </p:txBody>
      </p:sp>
      <p:sp>
        <p:nvSpPr>
          <p:cNvPr id="12" name="Slide Number Placeholder 11"/>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1379254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2" name="Date Placeholder 1"/>
          <p:cNvSpPr>
            <a:spLocks noGrp="1"/>
          </p:cNvSpPr>
          <p:nvPr>
            <p:ph type="dt" sz="half" idx="10"/>
          </p:nvPr>
        </p:nvSpPr>
        <p:spPr/>
        <p:txBody>
          <a:bodyPr/>
          <a:lstStyle/>
          <a:p>
            <a:fld id="{4C03A251-6939-4FFE-A721-A9489581436B}" type="datetime1">
              <a:rPr lang="it-IT" smtClean="0"/>
              <a:t>20/02/2026</a:t>
            </a:fld>
            <a:endParaRPr lang="it-IT"/>
          </a:p>
        </p:txBody>
      </p:sp>
      <p:sp>
        <p:nvSpPr>
          <p:cNvPr id="7" name="Footer Placeholder 6"/>
          <p:cNvSpPr>
            <a:spLocks noGrp="1"/>
          </p:cNvSpPr>
          <p:nvPr>
            <p:ph type="ftr" sz="quarter" idx="11"/>
          </p:nvPr>
        </p:nvSpPr>
        <p:spPr/>
        <p:txBody>
          <a:bodyPr/>
          <a:lstStyle/>
          <a:p>
            <a:endParaRPr lang="it-IT"/>
          </a:p>
        </p:txBody>
      </p:sp>
      <p:sp>
        <p:nvSpPr>
          <p:cNvPr id="8" name="Slide Number Placeholder 7"/>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1108385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D2A672D-C603-4957-83BB-1FFF92FFF6DF}" type="datetime1">
              <a:rPr lang="it-IT" smtClean="0"/>
              <a:t>20/02/2026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4183242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08026" y="1143000"/>
            <a:ext cx="2303145" cy="2194560"/>
          </a:xfrm>
        </p:spPr>
        <p:txBody>
          <a:bodyPr anchor="b">
            <a:normAutofit/>
          </a:bodyPr>
          <a:lstStyle>
            <a:lvl1pPr>
              <a:defRPr sz="2800" b="0" baseline="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142679" y="868680"/>
            <a:ext cx="59436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08026" y="3337560"/>
            <a:ext cx="2303145"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fld id="{12C2A591-6AB7-4985-9E72-492B3CF5BBC7}" type="datetime1">
              <a:rPr lang="it-IT" smtClean="0"/>
              <a:t>20/02/2026</a:t>
            </a:fld>
            <a:endParaRPr lang="it-IT"/>
          </a:p>
        </p:txBody>
      </p:sp>
      <p:sp>
        <p:nvSpPr>
          <p:cNvPr id="9" name="Footer Placeholder 8"/>
          <p:cNvSpPr>
            <a:spLocks noGrp="1"/>
          </p:cNvSpPr>
          <p:nvPr>
            <p:ph type="ftr" sz="quarter" idx="11"/>
          </p:nvPr>
        </p:nvSpPr>
        <p:spPr/>
        <p:txBody>
          <a:bodyPr/>
          <a:lstStyle/>
          <a:p>
            <a:endParaRPr lang="it-IT"/>
          </a:p>
        </p:txBody>
      </p:sp>
      <p:sp>
        <p:nvSpPr>
          <p:cNvPr id="10" name="Slide Number Placeholder 9"/>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130091246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08026" y="1143000"/>
            <a:ext cx="2303145" cy="2194560"/>
          </a:xfrm>
        </p:spPr>
        <p:txBody>
          <a:bodyPr anchor="b">
            <a:normAutofit/>
          </a:bodyPr>
          <a:lstStyle>
            <a:lvl1pPr>
              <a:defRPr sz="28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901149" y="767419"/>
            <a:ext cx="6593625"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08026" y="3340602"/>
            <a:ext cx="2303145"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fld id="{28E30B4C-A0CE-4BCB-8736-FB6039D6DC4D}" type="datetime1">
              <a:rPr lang="it-IT" smtClean="0"/>
              <a:t>20/02/2026</a:t>
            </a:fld>
            <a:endParaRPr lang="it-IT"/>
          </a:p>
        </p:txBody>
      </p:sp>
      <p:sp>
        <p:nvSpPr>
          <p:cNvPr id="9" name="Footer Placeholder 8"/>
          <p:cNvSpPr>
            <a:spLocks noGrp="1"/>
          </p:cNvSpPr>
          <p:nvPr>
            <p:ph type="ftr" sz="quarter" idx="11"/>
          </p:nvPr>
        </p:nvSpPr>
        <p:spPr>
          <a:xfrm>
            <a:off x="2843020" y="6356352"/>
            <a:ext cx="4803108" cy="365125"/>
          </a:xfrm>
        </p:spPr>
        <p:txBody>
          <a:bodyPr/>
          <a:lstStyle/>
          <a:p>
            <a:endParaRPr lang="it-IT"/>
          </a:p>
        </p:txBody>
      </p:sp>
      <p:sp>
        <p:nvSpPr>
          <p:cNvPr id="10" name="Slide Number Placeholder 9"/>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1410243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E4EA957F-86C7-4637-80D9-460C62142A2D}" type="datetime1">
              <a:rPr lang="it-IT" smtClean="0"/>
              <a:t>20/02/2026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2414113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9562" y="990600"/>
            <a:ext cx="2290763" cy="49530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3142679" y="868680"/>
            <a:ext cx="5943600" cy="512064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F5DF813-C6E5-466A-9ED1-B9BB2325FE5A}" type="datetime1">
              <a:rPr lang="it-IT" smtClean="0"/>
              <a:t>20/02/2026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C20F6F3-1694-4A05-97FF-5485FCB3E284}" type="slidenum">
              <a:rPr lang="it-IT" smtClean="0"/>
              <a:t>‹N›</a:t>
            </a:fld>
            <a:endParaRPr lang="it-IT"/>
          </a:p>
        </p:txBody>
      </p:sp>
    </p:spTree>
    <p:extLst>
      <p:ext uri="{BB962C8B-B14F-4D97-AF65-F5344CB8AC3E}">
        <p14:creationId xmlns:p14="http://schemas.microsoft.com/office/powerpoint/2010/main" val="2115170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2" y="758952"/>
            <a:ext cx="2797917"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05496" y="1123839"/>
            <a:ext cx="2394830" cy="460118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8" name="Rectangle 37"/>
          <p:cNvSpPr/>
          <p:nvPr/>
        </p:nvSpPr>
        <p:spPr>
          <a:xfrm>
            <a:off x="9600390" y="758952"/>
            <a:ext cx="312039"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3" name="Text Placeholder 2"/>
          <p:cNvSpPr>
            <a:spLocks noGrp="1"/>
          </p:cNvSpPr>
          <p:nvPr>
            <p:ph type="body" idx="1"/>
          </p:nvPr>
        </p:nvSpPr>
        <p:spPr>
          <a:xfrm>
            <a:off x="3143780" y="864108"/>
            <a:ext cx="5943600" cy="5120640"/>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13253" y="6356352"/>
            <a:ext cx="222885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B15A9E43-0139-487D-AA68-CBFBF8C4D4D9}" type="datetime1">
              <a:rPr lang="it-IT" smtClean="0"/>
              <a:t>20/02/2026</a:t>
            </a:fld>
            <a:endParaRPr lang="it-IT"/>
          </a:p>
        </p:txBody>
      </p:sp>
      <p:sp>
        <p:nvSpPr>
          <p:cNvPr id="5" name="Footer Placeholder 4"/>
          <p:cNvSpPr>
            <a:spLocks noGrp="1"/>
          </p:cNvSpPr>
          <p:nvPr>
            <p:ph type="ftr" sz="quarter" idx="3"/>
          </p:nvPr>
        </p:nvSpPr>
        <p:spPr>
          <a:xfrm>
            <a:off x="3143780" y="6356352"/>
            <a:ext cx="480310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it-IT"/>
          </a:p>
        </p:txBody>
      </p:sp>
      <p:sp>
        <p:nvSpPr>
          <p:cNvPr id="6" name="Slide Number Placeholder 5"/>
          <p:cNvSpPr>
            <a:spLocks noGrp="1"/>
          </p:cNvSpPr>
          <p:nvPr>
            <p:ph type="sldNum" sz="quarter" idx="4"/>
          </p:nvPr>
        </p:nvSpPr>
        <p:spPr>
          <a:xfrm>
            <a:off x="8640236" y="6356352"/>
            <a:ext cx="1243878" cy="365125"/>
          </a:xfrm>
          <a:prstGeom prst="rect">
            <a:avLst/>
          </a:prstGeom>
        </p:spPr>
        <p:txBody>
          <a:bodyPr vert="horz" lIns="91440" tIns="45720" rIns="91440" bIns="45720" rtlCol="0" anchor="ctr"/>
          <a:lstStyle>
            <a:lvl1pPr algn="r">
              <a:defRPr sz="1100" b="1">
                <a:solidFill>
                  <a:schemeClr val="accent1"/>
                </a:solidFill>
              </a:defRPr>
            </a:lvl1pPr>
          </a:lstStyle>
          <a:p>
            <a:fld id="{DC20F6F3-1694-4A05-97FF-5485FCB3E284}" type="slidenum">
              <a:rPr lang="it-IT" smtClean="0"/>
              <a:t>‹N›</a:t>
            </a:fld>
            <a:endParaRPr lang="it-IT"/>
          </a:p>
        </p:txBody>
      </p:sp>
    </p:spTree>
    <p:extLst>
      <p:ext uri="{BB962C8B-B14F-4D97-AF65-F5344CB8AC3E}">
        <p14:creationId xmlns:p14="http://schemas.microsoft.com/office/powerpoint/2010/main" val="2551039048"/>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cucina24ore.it/ricetta/gelato-coppa-del-nonno-senza-glutine-con-e-senza-gelatiera/" TargetMode="External"/><Relationship Id="rId2" Type="http://schemas.openxmlformats.org/officeDocument/2006/relationships/image" Target="../media/image1.jpg"/><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hyperlink" Target="https://creativecommons.org/licenses/by-nc-nd/3.0/" TargetMode="External"/><Relationship Id="rId4" Type="http://schemas.openxmlformats.org/officeDocument/2006/relationships/hyperlink" Target="https://ipasticcidelloziopiero.blogspot.com/2012/07/il-gelato-al-caffe-dello-ziopiero.html"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openclipart.org/detail/154117" TargetMode="External"/><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s://freepngimg.com/png/34138-idea-bulb-transparent" TargetMode="External"/><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60A63968-C63D-4A56-B2D5-A686AC50528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 t="6536" r="20051"/>
          <a:stretch>
            <a:fillRect/>
          </a:stretch>
        </p:blipFill>
        <p:spPr>
          <a:xfrm>
            <a:off x="2736451" y="758965"/>
            <a:ext cx="7169549" cy="5329415"/>
          </a:xfrm>
          <a:prstGeom prst="rect">
            <a:avLst/>
          </a:prstGeom>
          <a:ln w="3175">
            <a:solidFill>
              <a:schemeClr val="accent1">
                <a:lumMod val="75000"/>
              </a:schemeClr>
            </a:solidFill>
          </a:ln>
        </p:spPr>
      </p:pic>
      <p:sp>
        <p:nvSpPr>
          <p:cNvPr id="2" name="Titolo 1">
            <a:extLst>
              <a:ext uri="{FF2B5EF4-FFF2-40B4-BE49-F238E27FC236}">
                <a16:creationId xmlns:a16="http://schemas.microsoft.com/office/drawing/2014/main" id="{51F57320-500E-C08C-9359-F98BF636C39F}"/>
              </a:ext>
            </a:extLst>
          </p:cNvPr>
          <p:cNvSpPr>
            <a:spLocks noGrp="1"/>
          </p:cNvSpPr>
          <p:nvPr>
            <p:ph type="title"/>
          </p:nvPr>
        </p:nvSpPr>
        <p:spPr>
          <a:xfrm>
            <a:off x="208026" y="844123"/>
            <a:ext cx="2430105" cy="2493437"/>
          </a:xfrm>
        </p:spPr>
        <p:txBody>
          <a:bodyPr>
            <a:normAutofit fontScale="90000"/>
          </a:bodyPr>
          <a:lstStyle/>
          <a:p>
            <a:r>
              <a:rPr lang="it-IT" sz="3100" dirty="0">
                <a:solidFill>
                  <a:srgbClr val="2F4A26"/>
                </a:solidFill>
                <a:effectLst>
                  <a:outerShdw blurRad="38100" dist="38100" dir="2700000" algn="tl">
                    <a:srgbClr val="000000">
                      <a:alpha val="43137"/>
                    </a:srgbClr>
                  </a:outerShdw>
                </a:effectLst>
              </a:rPr>
              <a:t>Sostituto dei grassi a base di </a:t>
            </a:r>
            <a:r>
              <a:rPr lang="it-IT" sz="3100" dirty="0" err="1">
                <a:solidFill>
                  <a:srgbClr val="2F4A26"/>
                </a:solidFill>
                <a:effectLst>
                  <a:outerShdw blurRad="38100" dist="38100" dir="2700000" algn="tl">
                    <a:srgbClr val="000000">
                      <a:alpha val="43137"/>
                    </a:srgbClr>
                  </a:outerShdw>
                </a:effectLst>
              </a:rPr>
              <a:t>aquafaba</a:t>
            </a:r>
            <a:r>
              <a:rPr lang="it-IT" sz="3100" dirty="0">
                <a:solidFill>
                  <a:srgbClr val="2F4A26"/>
                </a:solidFill>
                <a:effectLst>
                  <a:outerShdw blurRad="38100" dist="38100" dir="2700000" algn="tl">
                    <a:srgbClr val="000000">
                      <a:alpha val="43137"/>
                    </a:srgbClr>
                  </a:outerShdw>
                </a:effectLst>
              </a:rPr>
              <a:t> nel gelato e prodotti simili</a:t>
            </a:r>
            <a:br>
              <a:rPr lang="it-IT" dirty="0">
                <a:effectLst>
                  <a:outerShdw blurRad="38100" dist="38100" dir="2700000" algn="tl">
                    <a:srgbClr val="000000">
                      <a:alpha val="43137"/>
                    </a:srgbClr>
                  </a:outerShdw>
                </a:effectLst>
              </a:rPr>
            </a:br>
            <a:endParaRPr lang="it-IT" dirty="0">
              <a:effectLst>
                <a:outerShdw blurRad="38100" dist="38100" dir="2700000" algn="tl">
                  <a:srgbClr val="000000">
                    <a:alpha val="43137"/>
                  </a:srgbClr>
                </a:outerShdw>
              </a:effectLst>
            </a:endParaRPr>
          </a:p>
        </p:txBody>
      </p:sp>
      <p:sp>
        <p:nvSpPr>
          <p:cNvPr id="4" name="Segnaposto testo 3">
            <a:extLst>
              <a:ext uri="{FF2B5EF4-FFF2-40B4-BE49-F238E27FC236}">
                <a16:creationId xmlns:a16="http://schemas.microsoft.com/office/drawing/2014/main" id="{8890926B-8E02-DDB6-0442-8F62BAB1D724}"/>
              </a:ext>
            </a:extLst>
          </p:cNvPr>
          <p:cNvSpPr>
            <a:spLocks noGrp="1"/>
          </p:cNvSpPr>
          <p:nvPr>
            <p:ph type="body" sz="half" idx="2"/>
          </p:nvPr>
        </p:nvSpPr>
        <p:spPr>
          <a:xfrm>
            <a:off x="227076" y="3340602"/>
            <a:ext cx="2303145" cy="2560320"/>
          </a:xfrm>
        </p:spPr>
        <p:txBody>
          <a:bodyPr>
            <a:normAutofit/>
          </a:bodyPr>
          <a:lstStyle/>
          <a:p>
            <a:endParaRPr lang="it-IT" sz="1400" dirty="0">
              <a:effectLst>
                <a:outerShdw blurRad="38100" dist="38100" dir="2700000" algn="tl">
                  <a:srgbClr val="000000">
                    <a:alpha val="43137"/>
                  </a:srgbClr>
                </a:outerShdw>
              </a:effectLst>
            </a:endParaRPr>
          </a:p>
          <a:p>
            <a:r>
              <a:rPr lang="it-IT" sz="1400" dirty="0">
                <a:solidFill>
                  <a:srgbClr val="2F4A26"/>
                </a:solidFill>
                <a:effectLst>
                  <a:outerShdw blurRad="38100" dist="38100" dir="2700000" algn="tl">
                    <a:srgbClr val="000000">
                      <a:alpha val="43137"/>
                    </a:srgbClr>
                  </a:outerShdw>
                </a:effectLst>
              </a:rPr>
              <a:t>Brevetto n. </a:t>
            </a:r>
          </a:p>
          <a:p>
            <a:r>
              <a:rPr lang="it-IT" sz="1400" dirty="0">
                <a:solidFill>
                  <a:srgbClr val="2F4A26"/>
                </a:solidFill>
                <a:effectLst>
                  <a:outerShdw blurRad="38100" dist="38100" dir="2700000" algn="tl">
                    <a:srgbClr val="000000">
                      <a:alpha val="43137"/>
                    </a:srgbClr>
                  </a:outerShdw>
                </a:effectLst>
              </a:rPr>
              <a:t>102023000014514 (UIBM)</a:t>
            </a:r>
          </a:p>
          <a:p>
            <a:endParaRPr lang="it-IT" sz="1400" dirty="0">
              <a:solidFill>
                <a:srgbClr val="2F4A26"/>
              </a:solidFill>
              <a:effectLst>
                <a:outerShdw blurRad="38100" dist="38100" dir="2700000" algn="tl">
                  <a:srgbClr val="000000">
                    <a:alpha val="43137"/>
                  </a:srgbClr>
                </a:outerShdw>
              </a:effectLst>
            </a:endParaRPr>
          </a:p>
          <a:p>
            <a:r>
              <a:rPr lang="it-IT" sz="1400" dirty="0">
                <a:solidFill>
                  <a:srgbClr val="2F4A26"/>
                </a:solidFill>
                <a:effectLst>
                  <a:outerShdw blurRad="38100" dist="38100" dir="2700000" algn="tl">
                    <a:srgbClr val="000000">
                      <a:alpha val="43137"/>
                    </a:srgbClr>
                  </a:outerShdw>
                </a:effectLst>
              </a:rPr>
              <a:t>Inventori </a:t>
            </a:r>
          </a:p>
          <a:p>
            <a:r>
              <a:rPr lang="it-IT" sz="1400" dirty="0">
                <a:solidFill>
                  <a:srgbClr val="2F4A26"/>
                </a:solidFill>
                <a:effectLst>
                  <a:outerShdw blurRad="38100" dist="38100" dir="2700000" algn="tl">
                    <a:srgbClr val="000000">
                      <a:alpha val="43137"/>
                    </a:srgbClr>
                  </a:outerShdw>
                </a:effectLst>
              </a:rPr>
              <a:t>Prof. Alessandro Genovese</a:t>
            </a:r>
          </a:p>
          <a:p>
            <a:r>
              <a:rPr lang="it-IT" sz="1400" dirty="0">
                <a:solidFill>
                  <a:srgbClr val="2F4A26"/>
                </a:solidFill>
                <a:effectLst>
                  <a:outerShdw blurRad="38100" dist="38100" dir="2700000" algn="tl">
                    <a:srgbClr val="000000">
                      <a:alpha val="43137"/>
                    </a:srgbClr>
                  </a:outerShdw>
                </a:effectLst>
              </a:rPr>
              <a:t>Dr. Andrea Balivo</a:t>
            </a:r>
          </a:p>
          <a:p>
            <a:r>
              <a:rPr lang="it-IT" sz="1400" dirty="0">
                <a:solidFill>
                  <a:srgbClr val="2F4A26"/>
                </a:solidFill>
                <a:effectLst>
                  <a:outerShdw blurRad="38100" dist="38100" dir="2700000" algn="tl">
                    <a:srgbClr val="000000">
                      <a:alpha val="43137"/>
                    </a:srgbClr>
                  </a:outerShdw>
                </a:effectLst>
              </a:rPr>
              <a:t>Dr. Giulia d'Errico</a:t>
            </a:r>
          </a:p>
        </p:txBody>
      </p:sp>
      <p:sp>
        <p:nvSpPr>
          <p:cNvPr id="24" name="CasellaDiTesto 23">
            <a:extLst>
              <a:ext uri="{FF2B5EF4-FFF2-40B4-BE49-F238E27FC236}">
                <a16:creationId xmlns:a16="http://schemas.microsoft.com/office/drawing/2014/main" id="{44F806F6-E355-FBB3-87CE-0077DC03BDA1}"/>
              </a:ext>
            </a:extLst>
          </p:cNvPr>
          <p:cNvSpPr txBox="1"/>
          <p:nvPr/>
        </p:nvSpPr>
        <p:spPr>
          <a:xfrm>
            <a:off x="4953000" y="5914369"/>
            <a:ext cx="2968281" cy="184666"/>
          </a:xfrm>
          <a:prstGeom prst="rect">
            <a:avLst/>
          </a:prstGeom>
          <a:noFill/>
        </p:spPr>
        <p:txBody>
          <a:bodyPr wrap="square" rtlCol="0">
            <a:spAutoFit/>
          </a:bodyPr>
          <a:lstStyle/>
          <a:p>
            <a:r>
              <a:rPr lang="it-IT" sz="600" dirty="0">
                <a:solidFill>
                  <a:schemeClr val="accent1">
                    <a:lumMod val="75000"/>
                  </a:schemeClr>
                </a:solidFill>
                <a:hlinkClick r:id="rId4" tooltip="https://ipasticcidelloziopiero.blogspot.com/2012/07/il-gelato-al-caffe-dello-ziopiero.html">
                  <a:extLst>
                    <a:ext uri="{A12FA001-AC4F-418D-AE19-62706E023703}">
                      <ahyp:hlinkClr xmlns:ahyp="http://schemas.microsoft.com/office/drawing/2018/hyperlinkcolor" val="tx"/>
                    </a:ext>
                  </a:extLst>
                </a:hlinkClick>
              </a:rPr>
              <a:t>Questa foto</a:t>
            </a:r>
            <a:r>
              <a:rPr lang="it-IT" sz="600" dirty="0">
                <a:solidFill>
                  <a:schemeClr val="accent1">
                    <a:lumMod val="75000"/>
                  </a:schemeClr>
                </a:solidFill>
              </a:rPr>
              <a:t> di Autore sconosciuto è concesso in licenza da </a:t>
            </a:r>
            <a:r>
              <a:rPr lang="it-IT" sz="600" dirty="0">
                <a:solidFill>
                  <a:schemeClr val="accent1">
                    <a:lumMod val="75000"/>
                  </a:schemeClr>
                </a:solidFill>
                <a:hlinkClick r:id="rId5" tooltip="https://creativecommons.org/licenses/by-nc-nd/3.0/">
                  <a:extLst>
                    <a:ext uri="{A12FA001-AC4F-418D-AE19-62706E023703}">
                      <ahyp:hlinkClr xmlns:ahyp="http://schemas.microsoft.com/office/drawing/2018/hyperlinkcolor" val="tx"/>
                    </a:ext>
                  </a:extLst>
                </a:hlinkClick>
              </a:rPr>
              <a:t>CC BY-NC-ND</a:t>
            </a:r>
            <a:endParaRPr lang="it-IT" sz="600" dirty="0">
              <a:solidFill>
                <a:schemeClr val="accent1">
                  <a:lumMod val="75000"/>
                </a:schemeClr>
              </a:solidFill>
            </a:endParaRPr>
          </a:p>
        </p:txBody>
      </p:sp>
      <p:sp>
        <p:nvSpPr>
          <p:cNvPr id="25" name="Segnaposto numero diapositiva 24">
            <a:extLst>
              <a:ext uri="{FF2B5EF4-FFF2-40B4-BE49-F238E27FC236}">
                <a16:creationId xmlns:a16="http://schemas.microsoft.com/office/drawing/2014/main" id="{1A899D67-7B13-EFB6-C17D-D69A52C779A3}"/>
              </a:ext>
            </a:extLst>
          </p:cNvPr>
          <p:cNvSpPr>
            <a:spLocks noGrp="1"/>
          </p:cNvSpPr>
          <p:nvPr>
            <p:ph type="sldNum" sz="quarter" idx="12"/>
          </p:nvPr>
        </p:nvSpPr>
        <p:spPr/>
        <p:txBody>
          <a:bodyPr/>
          <a:lstStyle/>
          <a:p>
            <a:fld id="{DC20F6F3-1694-4A05-97FF-5485FCB3E284}" type="slidenum">
              <a:rPr lang="it-IT" sz="1400" smtClean="0">
                <a:solidFill>
                  <a:schemeClr val="tx1"/>
                </a:solidFill>
              </a:rPr>
              <a:t>1</a:t>
            </a:fld>
            <a:endParaRPr lang="it-IT" sz="1400" dirty="0">
              <a:solidFill>
                <a:schemeClr val="tx1"/>
              </a:solidFill>
            </a:endParaRPr>
          </a:p>
        </p:txBody>
      </p:sp>
      <p:cxnSp>
        <p:nvCxnSpPr>
          <p:cNvPr id="26" name="Connettore diritto 25">
            <a:extLst>
              <a:ext uri="{FF2B5EF4-FFF2-40B4-BE49-F238E27FC236}">
                <a16:creationId xmlns:a16="http://schemas.microsoft.com/office/drawing/2014/main" id="{36852CDE-A1C1-8E3C-F1C8-48150F33292F}"/>
              </a:ext>
            </a:extLst>
          </p:cNvPr>
          <p:cNvCxnSpPr>
            <a:cxnSpLocks/>
          </p:cNvCxnSpPr>
          <p:nvPr/>
        </p:nvCxnSpPr>
        <p:spPr>
          <a:xfrm>
            <a:off x="794658" y="6549581"/>
            <a:ext cx="84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ttore diritto 27">
            <a:extLst>
              <a:ext uri="{FF2B5EF4-FFF2-40B4-BE49-F238E27FC236}">
                <a16:creationId xmlns:a16="http://schemas.microsoft.com/office/drawing/2014/main" id="{753955D1-C2A4-0D03-5B29-CFCA7CD1BD54}"/>
              </a:ext>
            </a:extLst>
          </p:cNvPr>
          <p:cNvCxnSpPr>
            <a:cxnSpLocks/>
          </p:cNvCxnSpPr>
          <p:nvPr/>
        </p:nvCxnSpPr>
        <p:spPr>
          <a:xfrm>
            <a:off x="794658" y="384655"/>
            <a:ext cx="84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id="{6BB5C49E-D5A0-F2EB-E3DF-D2064744F4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8631" y="149698"/>
            <a:ext cx="2461430" cy="2846565"/>
          </a:xfrm>
          <a:prstGeom prst="rect">
            <a:avLst/>
          </a:prstGeom>
        </p:spPr>
      </p:pic>
    </p:spTree>
    <p:extLst>
      <p:ext uri="{BB962C8B-B14F-4D97-AF65-F5344CB8AC3E}">
        <p14:creationId xmlns:p14="http://schemas.microsoft.com/office/powerpoint/2010/main" val="788789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Connettore diritto 31">
            <a:extLst>
              <a:ext uri="{FF2B5EF4-FFF2-40B4-BE49-F238E27FC236}">
                <a16:creationId xmlns:a16="http://schemas.microsoft.com/office/drawing/2014/main" id="{88CFAA2C-E300-AC25-FAD9-B644815014C9}"/>
              </a:ext>
            </a:extLst>
          </p:cNvPr>
          <p:cNvCxnSpPr>
            <a:cxnSpLocks/>
          </p:cNvCxnSpPr>
          <p:nvPr/>
        </p:nvCxnSpPr>
        <p:spPr>
          <a:xfrm>
            <a:off x="794658" y="384655"/>
            <a:ext cx="84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F4EAF2F0-762D-F08E-B355-9D8642904570}"/>
              </a:ext>
            </a:extLst>
          </p:cNvPr>
          <p:cNvSpPr>
            <a:spLocks noGrp="1"/>
          </p:cNvSpPr>
          <p:nvPr>
            <p:ph type="title"/>
          </p:nvPr>
        </p:nvSpPr>
        <p:spPr>
          <a:xfrm>
            <a:off x="205496" y="1544322"/>
            <a:ext cx="2397028" cy="4180700"/>
          </a:xfrm>
        </p:spPr>
        <p:txBody>
          <a:bodyPr>
            <a:normAutofit fontScale="90000"/>
          </a:bodyPr>
          <a:lstStyle/>
          <a:p>
            <a:r>
              <a:rPr lang="it-IT" sz="2800" b="1" dirty="0">
                <a:solidFill>
                  <a:srgbClr val="2F4A26"/>
                </a:solidFill>
                <a:effectLst>
                  <a:outerShdw blurRad="38100" dist="38100" dir="2700000" algn="tl">
                    <a:srgbClr val="000000">
                      <a:alpha val="43137"/>
                    </a:srgbClr>
                  </a:outerShdw>
                </a:effectLst>
              </a:rPr>
              <a:t>Problema</a:t>
            </a:r>
            <a:br>
              <a:rPr lang="it-IT" dirty="0">
                <a:solidFill>
                  <a:srgbClr val="2F4A26"/>
                </a:solidFill>
              </a:rPr>
            </a:br>
            <a:br>
              <a:rPr lang="it-IT" dirty="0">
                <a:solidFill>
                  <a:srgbClr val="2F4A26"/>
                </a:solidFill>
              </a:rPr>
            </a:br>
            <a:br>
              <a:rPr lang="it-IT" dirty="0">
                <a:solidFill>
                  <a:srgbClr val="2F4A26"/>
                </a:solidFill>
              </a:rPr>
            </a:br>
            <a:r>
              <a:rPr lang="it-IT" sz="2600" dirty="0">
                <a:solidFill>
                  <a:srgbClr val="2F4A26"/>
                </a:solidFill>
                <a:effectLst>
                  <a:outerShdw blurRad="38100" dist="38100" dir="2700000" algn="tl">
                    <a:srgbClr val="000000">
                      <a:alpha val="43137"/>
                    </a:srgbClr>
                  </a:outerShdw>
                </a:effectLst>
              </a:rPr>
              <a:t>L’industria del gelato ha un’esigenza crescente: ridurre grassi e calorie mantenendo la stessa esperienza sensoriale del prodotto tradizionale.</a:t>
            </a:r>
            <a:br>
              <a:rPr lang="it-IT" sz="2600" dirty="0">
                <a:solidFill>
                  <a:srgbClr val="2F4A26"/>
                </a:solidFill>
                <a:effectLst>
                  <a:outerShdw blurRad="38100" dist="38100" dir="2700000" algn="tl">
                    <a:srgbClr val="000000">
                      <a:alpha val="43137"/>
                    </a:srgbClr>
                  </a:outerShdw>
                </a:effectLst>
              </a:rPr>
            </a:br>
            <a:br>
              <a:rPr lang="it-IT" sz="2600" dirty="0">
                <a:solidFill>
                  <a:srgbClr val="2F4A26"/>
                </a:solidFill>
                <a:effectLst>
                  <a:outerShdw blurRad="38100" dist="38100" dir="2700000" algn="tl">
                    <a:srgbClr val="000000">
                      <a:alpha val="43137"/>
                    </a:srgbClr>
                  </a:outerShdw>
                </a:effectLst>
              </a:rPr>
            </a:br>
            <a:endParaRPr lang="it-IT" sz="2600" dirty="0">
              <a:solidFill>
                <a:srgbClr val="2F4A26"/>
              </a:solidFill>
              <a:effectLst>
                <a:outerShdw blurRad="38100" dist="38100" dir="2700000" algn="tl">
                  <a:srgbClr val="000000">
                    <a:alpha val="43137"/>
                  </a:srgbClr>
                </a:outerShdw>
              </a:effectLst>
            </a:endParaRPr>
          </a:p>
        </p:txBody>
      </p:sp>
      <p:graphicFrame>
        <p:nvGraphicFramePr>
          <p:cNvPr id="13" name="Tabella 12">
            <a:extLst>
              <a:ext uri="{FF2B5EF4-FFF2-40B4-BE49-F238E27FC236}">
                <a16:creationId xmlns:a16="http://schemas.microsoft.com/office/drawing/2014/main" id="{CDC182EA-4FAF-21CB-F1F2-ABBB1D357ED6}"/>
              </a:ext>
            </a:extLst>
          </p:cNvPr>
          <p:cNvGraphicFramePr>
            <a:graphicFrameLocks noGrp="1"/>
          </p:cNvGraphicFramePr>
          <p:nvPr>
            <p:extLst>
              <p:ext uri="{D42A27DB-BD31-4B8C-83A1-F6EECF244321}">
                <p14:modId xmlns:p14="http://schemas.microsoft.com/office/powerpoint/2010/main" val="2408989825"/>
              </p:ext>
            </p:extLst>
          </p:nvPr>
        </p:nvGraphicFramePr>
        <p:xfrm>
          <a:off x="6296893" y="4339683"/>
          <a:ext cx="3148182" cy="1763462"/>
        </p:xfrm>
        <a:graphic>
          <a:graphicData uri="http://schemas.openxmlformats.org/drawingml/2006/table">
            <a:tbl>
              <a:tblPr firstRow="1" bandRow="1">
                <a:tableStyleId>{5C22544A-7EE6-4342-B048-85BDC9FD1C3A}</a:tableStyleId>
              </a:tblPr>
              <a:tblGrid>
                <a:gridCol w="1049394">
                  <a:extLst>
                    <a:ext uri="{9D8B030D-6E8A-4147-A177-3AD203B41FA5}">
                      <a16:colId xmlns:a16="http://schemas.microsoft.com/office/drawing/2014/main" val="24740591"/>
                    </a:ext>
                  </a:extLst>
                </a:gridCol>
                <a:gridCol w="1049394">
                  <a:extLst>
                    <a:ext uri="{9D8B030D-6E8A-4147-A177-3AD203B41FA5}">
                      <a16:colId xmlns:a16="http://schemas.microsoft.com/office/drawing/2014/main" val="1033981496"/>
                    </a:ext>
                  </a:extLst>
                </a:gridCol>
                <a:gridCol w="1049394">
                  <a:extLst>
                    <a:ext uri="{9D8B030D-6E8A-4147-A177-3AD203B41FA5}">
                      <a16:colId xmlns:a16="http://schemas.microsoft.com/office/drawing/2014/main" val="1934556026"/>
                    </a:ext>
                  </a:extLst>
                </a:gridCol>
              </a:tblGrid>
              <a:tr h="219068">
                <a:tc>
                  <a:txBody>
                    <a:bodyPr/>
                    <a:lstStyle/>
                    <a:p>
                      <a:pPr algn="ctr">
                        <a:lnSpc>
                          <a:spcPts val="1200"/>
                        </a:lnSpc>
                      </a:pPr>
                      <a:r>
                        <a:rPr lang="it-IT" sz="1200" b="1" kern="1200" spc="-100" baseline="0" dirty="0">
                          <a:solidFill>
                            <a:schemeClr val="tx1"/>
                          </a:solidFill>
                          <a:effectLst>
                            <a:outerShdw blurRad="38100" dist="38100" dir="2700000" algn="tl">
                              <a:srgbClr val="000000">
                                <a:alpha val="43137"/>
                              </a:srgbClr>
                            </a:outerShdw>
                          </a:effectLst>
                          <a:latin typeface="+mj-lt"/>
                          <a:ea typeface="+mj-ea"/>
                          <a:cs typeface="Arial" panose="020B0604020202020204" pitchFamily="34" charset="0"/>
                        </a:rPr>
                        <a:t>Componente</a:t>
                      </a:r>
                    </a:p>
                  </a:txBody>
                  <a:tcPr anchor="ctr"/>
                </a:tc>
                <a:tc>
                  <a:txBody>
                    <a:bodyPr/>
                    <a:lstStyle/>
                    <a:p>
                      <a:pPr algn="ctr">
                        <a:lnSpc>
                          <a:spcPts val="1200"/>
                        </a:lnSpc>
                      </a:pPr>
                      <a:r>
                        <a:rPr lang="it-IT" sz="1200" b="1" kern="1200" spc="-100" baseline="0" dirty="0">
                          <a:solidFill>
                            <a:schemeClr val="tx1"/>
                          </a:solidFill>
                          <a:effectLst>
                            <a:outerShdw blurRad="38100" dist="38100" dir="2700000" algn="tl">
                              <a:srgbClr val="000000">
                                <a:alpha val="43137"/>
                              </a:srgbClr>
                            </a:outerShdw>
                          </a:effectLst>
                          <a:latin typeface="+mj-lt"/>
                          <a:ea typeface="+mj-ea"/>
                          <a:cs typeface="Arial" panose="020B0604020202020204" pitchFamily="34" charset="0"/>
                        </a:rPr>
                        <a:t>Artigianale </a:t>
                      </a:r>
                    </a:p>
                    <a:p>
                      <a:pPr algn="ctr">
                        <a:lnSpc>
                          <a:spcPts val="1200"/>
                        </a:lnSpc>
                      </a:pPr>
                      <a:r>
                        <a:rPr lang="it-IT" sz="1200" b="1" kern="1200" spc="-100" baseline="0" dirty="0">
                          <a:solidFill>
                            <a:schemeClr val="tx1"/>
                          </a:solidFill>
                          <a:effectLst>
                            <a:outerShdw blurRad="38100" dist="38100" dir="2700000" algn="tl">
                              <a:srgbClr val="000000">
                                <a:alpha val="43137"/>
                              </a:srgbClr>
                            </a:outerShdw>
                          </a:effectLst>
                          <a:latin typeface="+mj-lt"/>
                          <a:ea typeface="+mj-ea"/>
                          <a:cs typeface="Arial" panose="020B0604020202020204" pitchFamily="34" charset="0"/>
                        </a:rPr>
                        <a:t>(Crema)</a:t>
                      </a:r>
                    </a:p>
                  </a:txBody>
                  <a:tcPr anchor="ctr"/>
                </a:tc>
                <a:tc>
                  <a:txBody>
                    <a:bodyPr/>
                    <a:lstStyle/>
                    <a:p>
                      <a:pPr algn="ctr">
                        <a:lnSpc>
                          <a:spcPts val="1200"/>
                        </a:lnSpc>
                      </a:pPr>
                      <a:r>
                        <a:rPr lang="it-IT" sz="1200" b="1" kern="1200" spc="-100" baseline="0" dirty="0">
                          <a:solidFill>
                            <a:schemeClr val="tx1"/>
                          </a:solidFill>
                          <a:effectLst>
                            <a:outerShdw blurRad="38100" dist="38100" dir="2700000" algn="tl">
                              <a:srgbClr val="000000">
                                <a:alpha val="43137"/>
                              </a:srgbClr>
                            </a:outerShdw>
                          </a:effectLst>
                          <a:latin typeface="+mj-lt"/>
                          <a:ea typeface="+mj-ea"/>
                          <a:cs typeface="Arial" panose="020B0604020202020204" pitchFamily="34" charset="0"/>
                        </a:rPr>
                        <a:t>Industriale</a:t>
                      </a:r>
                    </a:p>
                    <a:p>
                      <a:pPr algn="ctr">
                        <a:lnSpc>
                          <a:spcPts val="1200"/>
                        </a:lnSpc>
                      </a:pPr>
                      <a:r>
                        <a:rPr lang="it-IT" sz="1200" b="1" kern="1200" spc="-100" baseline="0" dirty="0">
                          <a:solidFill>
                            <a:schemeClr val="tx1"/>
                          </a:solidFill>
                          <a:effectLst>
                            <a:outerShdw blurRad="38100" dist="38100" dir="2700000" algn="tl">
                              <a:srgbClr val="000000">
                                <a:alpha val="43137"/>
                              </a:srgbClr>
                            </a:outerShdw>
                          </a:effectLst>
                          <a:latin typeface="+mj-lt"/>
                          <a:ea typeface="+mj-ea"/>
                          <a:cs typeface="Arial" panose="020B0604020202020204" pitchFamily="34" charset="0"/>
                        </a:rPr>
                        <a:t>(Crema)</a:t>
                      </a:r>
                    </a:p>
                  </a:txBody>
                  <a:tcPr anchor="ctr"/>
                </a:tc>
                <a:extLst>
                  <a:ext uri="{0D108BD9-81ED-4DB2-BD59-A6C34878D82A}">
                    <a16:rowId xmlns:a16="http://schemas.microsoft.com/office/drawing/2014/main" val="2690628293"/>
                  </a:ext>
                </a:extLst>
              </a:tr>
              <a:tr h="0">
                <a:tc>
                  <a:txBody>
                    <a:bodyPr/>
                    <a:lstStyle/>
                    <a:p>
                      <a:pPr algn="ctr">
                        <a:lnSpc>
                          <a:spcPts val="700"/>
                        </a:lnSpc>
                      </a:pPr>
                      <a:r>
                        <a:rPr lang="it-IT" sz="1100" dirty="0">
                          <a:solidFill>
                            <a:schemeClr val="bg1"/>
                          </a:solidFill>
                          <a:latin typeface="+mj-lt"/>
                          <a:cs typeface="Arial" panose="020B0604020202020204" pitchFamily="34" charset="0"/>
                        </a:rPr>
                        <a:t>Kcal</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200-250</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220-280</a:t>
                      </a:r>
                    </a:p>
                  </a:txBody>
                  <a:tcPr anchor="ctr"/>
                </a:tc>
                <a:extLst>
                  <a:ext uri="{0D108BD9-81ED-4DB2-BD59-A6C34878D82A}">
                    <a16:rowId xmlns:a16="http://schemas.microsoft.com/office/drawing/2014/main" val="2134816244"/>
                  </a:ext>
                </a:extLst>
              </a:tr>
              <a:tr h="0">
                <a:tc>
                  <a:txBody>
                    <a:bodyPr/>
                    <a:lstStyle/>
                    <a:p>
                      <a:pPr algn="ctr">
                        <a:lnSpc>
                          <a:spcPts val="700"/>
                        </a:lnSpc>
                      </a:pPr>
                      <a:r>
                        <a:rPr lang="it-IT" sz="1100" dirty="0">
                          <a:solidFill>
                            <a:schemeClr val="bg1"/>
                          </a:solidFill>
                          <a:latin typeface="+mj-lt"/>
                          <a:cs typeface="Arial" panose="020B0604020202020204" pitchFamily="34" charset="0"/>
                        </a:rPr>
                        <a:t>Grassi Totali</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8-12 g</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10-18 g</a:t>
                      </a:r>
                    </a:p>
                  </a:txBody>
                  <a:tcPr anchor="ctr"/>
                </a:tc>
                <a:extLst>
                  <a:ext uri="{0D108BD9-81ED-4DB2-BD59-A6C34878D82A}">
                    <a16:rowId xmlns:a16="http://schemas.microsoft.com/office/drawing/2014/main" val="3462156602"/>
                  </a:ext>
                </a:extLst>
              </a:tr>
              <a:tr h="0">
                <a:tc>
                  <a:txBody>
                    <a:bodyPr/>
                    <a:lstStyle/>
                    <a:p>
                      <a:pPr algn="ctr">
                        <a:lnSpc>
                          <a:spcPts val="700"/>
                        </a:lnSpc>
                      </a:pPr>
                      <a:r>
                        <a:rPr lang="it-IT" sz="1100" dirty="0">
                          <a:solidFill>
                            <a:schemeClr val="bg1"/>
                          </a:solidFill>
                          <a:latin typeface="+mj-lt"/>
                          <a:cs typeface="Arial" panose="020B0604020202020204" pitchFamily="34" charset="0"/>
                        </a:rPr>
                        <a:t>Grassi Saturi</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5-8 g</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6,5-12</a:t>
                      </a:r>
                    </a:p>
                  </a:txBody>
                  <a:tcPr anchor="ctr"/>
                </a:tc>
                <a:extLst>
                  <a:ext uri="{0D108BD9-81ED-4DB2-BD59-A6C34878D82A}">
                    <a16:rowId xmlns:a16="http://schemas.microsoft.com/office/drawing/2014/main" val="2935741863"/>
                  </a:ext>
                </a:extLst>
              </a:tr>
              <a:tr h="0">
                <a:tc>
                  <a:txBody>
                    <a:bodyPr/>
                    <a:lstStyle/>
                    <a:p>
                      <a:pPr algn="ctr">
                        <a:lnSpc>
                          <a:spcPts val="700"/>
                        </a:lnSpc>
                      </a:pPr>
                      <a:r>
                        <a:rPr lang="it-IT" sz="1100" dirty="0">
                          <a:solidFill>
                            <a:schemeClr val="bg1"/>
                          </a:solidFill>
                          <a:latin typeface="+mj-lt"/>
                          <a:cs typeface="Arial" panose="020B0604020202020204" pitchFamily="34" charset="0"/>
                        </a:rPr>
                        <a:t>Carboidrati</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24-30 g</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25-35 g</a:t>
                      </a:r>
                    </a:p>
                  </a:txBody>
                  <a:tcPr anchor="ctr"/>
                </a:tc>
                <a:extLst>
                  <a:ext uri="{0D108BD9-81ED-4DB2-BD59-A6C34878D82A}">
                    <a16:rowId xmlns:a16="http://schemas.microsoft.com/office/drawing/2014/main" val="4285096208"/>
                  </a:ext>
                </a:extLst>
              </a:tr>
              <a:tr h="0">
                <a:tc>
                  <a:txBody>
                    <a:bodyPr/>
                    <a:lstStyle/>
                    <a:p>
                      <a:pPr algn="ctr">
                        <a:lnSpc>
                          <a:spcPts val="700"/>
                        </a:lnSpc>
                      </a:pPr>
                      <a:r>
                        <a:rPr lang="it-IT" sz="1100" dirty="0">
                          <a:solidFill>
                            <a:schemeClr val="bg1"/>
                          </a:solidFill>
                          <a:latin typeface="+mj-lt"/>
                          <a:cs typeface="Arial" panose="020B0604020202020204" pitchFamily="34" charset="0"/>
                        </a:rPr>
                        <a:t>Zuccheri</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19-25 g</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20-30 g</a:t>
                      </a:r>
                    </a:p>
                  </a:txBody>
                  <a:tcPr anchor="ctr"/>
                </a:tc>
                <a:extLst>
                  <a:ext uri="{0D108BD9-81ED-4DB2-BD59-A6C34878D82A}">
                    <a16:rowId xmlns:a16="http://schemas.microsoft.com/office/drawing/2014/main" val="3788025724"/>
                  </a:ext>
                </a:extLst>
              </a:tr>
              <a:tr h="0">
                <a:tc>
                  <a:txBody>
                    <a:bodyPr/>
                    <a:lstStyle/>
                    <a:p>
                      <a:pPr algn="ctr">
                        <a:lnSpc>
                          <a:spcPts val="700"/>
                        </a:lnSpc>
                      </a:pPr>
                      <a:r>
                        <a:rPr lang="it-IT" sz="1100" dirty="0">
                          <a:solidFill>
                            <a:schemeClr val="bg1"/>
                          </a:solidFill>
                          <a:latin typeface="+mj-lt"/>
                          <a:cs typeface="Arial" panose="020B0604020202020204" pitchFamily="34" charset="0"/>
                        </a:rPr>
                        <a:t>Proteine</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3-5 g</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3-4 g</a:t>
                      </a:r>
                    </a:p>
                  </a:txBody>
                  <a:tcPr anchor="ctr"/>
                </a:tc>
                <a:extLst>
                  <a:ext uri="{0D108BD9-81ED-4DB2-BD59-A6C34878D82A}">
                    <a16:rowId xmlns:a16="http://schemas.microsoft.com/office/drawing/2014/main" val="941485295"/>
                  </a:ext>
                </a:extLst>
              </a:tr>
              <a:tr h="0">
                <a:tc>
                  <a:txBody>
                    <a:bodyPr/>
                    <a:lstStyle/>
                    <a:p>
                      <a:pPr algn="ctr">
                        <a:lnSpc>
                          <a:spcPts val="700"/>
                        </a:lnSpc>
                      </a:pPr>
                      <a:r>
                        <a:rPr lang="it-IT" sz="1100" dirty="0">
                          <a:solidFill>
                            <a:schemeClr val="bg1"/>
                          </a:solidFill>
                          <a:latin typeface="+mj-lt"/>
                          <a:cs typeface="Arial" panose="020B0604020202020204" pitchFamily="34" charset="0"/>
                        </a:rPr>
                        <a:t>Colesterolo</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15-10 mg</a:t>
                      </a:r>
                    </a:p>
                  </a:txBody>
                  <a:tcPr anchor="ctr"/>
                </a:tc>
                <a:tc>
                  <a:txBody>
                    <a:bodyPr/>
                    <a:lstStyle/>
                    <a:p>
                      <a:pPr algn="ctr">
                        <a:lnSpc>
                          <a:spcPts val="700"/>
                        </a:lnSpc>
                      </a:pPr>
                      <a:r>
                        <a:rPr lang="it-IT" sz="1100" dirty="0">
                          <a:solidFill>
                            <a:schemeClr val="bg1"/>
                          </a:solidFill>
                          <a:latin typeface="+mj-lt"/>
                          <a:cs typeface="Arial" panose="020B0604020202020204" pitchFamily="34" charset="0"/>
                        </a:rPr>
                        <a:t>40-55 mg</a:t>
                      </a:r>
                    </a:p>
                  </a:txBody>
                  <a:tcPr anchor="ctr"/>
                </a:tc>
                <a:extLst>
                  <a:ext uri="{0D108BD9-81ED-4DB2-BD59-A6C34878D82A}">
                    <a16:rowId xmlns:a16="http://schemas.microsoft.com/office/drawing/2014/main" val="646255933"/>
                  </a:ext>
                </a:extLst>
              </a:tr>
            </a:tbl>
          </a:graphicData>
        </a:graphic>
      </p:graphicFrame>
      <p:sp>
        <p:nvSpPr>
          <p:cNvPr id="14" name="Segnaposto contenuto 8">
            <a:extLst>
              <a:ext uri="{FF2B5EF4-FFF2-40B4-BE49-F238E27FC236}">
                <a16:creationId xmlns:a16="http://schemas.microsoft.com/office/drawing/2014/main" id="{40E0FCC7-7E15-41E2-1584-ADE166D0E897}"/>
              </a:ext>
            </a:extLst>
          </p:cNvPr>
          <p:cNvSpPr txBox="1">
            <a:spLocks/>
          </p:cNvSpPr>
          <p:nvPr/>
        </p:nvSpPr>
        <p:spPr>
          <a:xfrm>
            <a:off x="2846844" y="697310"/>
            <a:ext cx="3254260" cy="5629872"/>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0" indent="0">
              <a:lnSpc>
                <a:spcPct val="100000"/>
              </a:lnSpc>
              <a:spcBef>
                <a:spcPts val="0"/>
              </a:spcBef>
              <a:buNone/>
            </a:pPr>
            <a:r>
              <a:rPr lang="it-IT" sz="1300" dirty="0"/>
              <a:t>Nella formulazione del gelato, il grasso, introdotto principalmente tramite panna, svolge un ruolo essenziale nella struttura, nella consistenza e nella percezione aromatica. Tuttavia, il suo impiego determina un contenuto lipidico complessivo piuttosto elevato: 8–18% di grassi, di cui circa il 65% saturi. Questo significa che una singola porzione da 100 g può fornire 8–18 g di grassi, di cui 5–12 g saturi.</a:t>
            </a:r>
          </a:p>
          <a:p>
            <a:pPr marL="0" indent="0">
              <a:lnSpc>
                <a:spcPct val="100000"/>
              </a:lnSpc>
              <a:spcBef>
                <a:spcPts val="0"/>
              </a:spcBef>
              <a:buNone/>
            </a:pPr>
            <a:r>
              <a:rPr lang="it-IT" sz="1300" dirty="0"/>
              <a:t>Un consumo eccessivo di grassi (che apportano più del doppio delle calorie di proteine e carboidrati), in particolare saturi, è associato a un aumento del rischio di obesità, inclusa quella infantile, e di diverse patologie cardiovascolari e metaboliche. Le linee guida nutrizionali suggeriscono che i grassi totali dovrebbero rappresentare il 20–35% delle calorie giornaliere, con meno del 10% proveniente da grassi saturi. In una dieta da 2.000 kcal, ciò corrisponde a 44–78 g di grassi totali e circa 22-39 g di saturi: quantità che possono essere raggiunte facilmente con il consumo di poche porzioni di un gelato tradizionale. </a:t>
            </a:r>
          </a:p>
          <a:p>
            <a:pPr marL="0" indent="0">
              <a:lnSpc>
                <a:spcPct val="100000"/>
              </a:lnSpc>
              <a:spcBef>
                <a:spcPts val="0"/>
              </a:spcBef>
              <a:buNone/>
            </a:pPr>
            <a:r>
              <a:rPr lang="it-IT" sz="1300" dirty="0"/>
              <a:t>Parallelamente, la crescente attenzione dei consumatori riguardo alla correlazione tra</a:t>
            </a:r>
          </a:p>
        </p:txBody>
      </p:sp>
      <p:sp>
        <p:nvSpPr>
          <p:cNvPr id="15" name="Segnaposto contenuto 8">
            <a:extLst>
              <a:ext uri="{FF2B5EF4-FFF2-40B4-BE49-F238E27FC236}">
                <a16:creationId xmlns:a16="http://schemas.microsoft.com/office/drawing/2014/main" id="{EE9F304E-7EA6-F5FD-736C-816A9407968F}"/>
              </a:ext>
            </a:extLst>
          </p:cNvPr>
          <p:cNvSpPr txBox="1">
            <a:spLocks/>
          </p:cNvSpPr>
          <p:nvPr/>
        </p:nvSpPr>
        <p:spPr>
          <a:xfrm>
            <a:off x="6231142" y="682314"/>
            <a:ext cx="3200711" cy="3909352"/>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0" indent="0">
              <a:lnSpc>
                <a:spcPct val="100000"/>
              </a:lnSpc>
              <a:spcBef>
                <a:spcPts val="0"/>
              </a:spcBef>
              <a:buNone/>
            </a:pPr>
            <a:r>
              <a:rPr lang="it-IT" sz="1300" dirty="0"/>
              <a:t>dieta e salute ha aumentato la domanda di prodotti a ridotto contenuto di grassi.</a:t>
            </a:r>
          </a:p>
          <a:p>
            <a:pPr marL="0" indent="0">
              <a:lnSpc>
                <a:spcPct val="100000"/>
              </a:lnSpc>
              <a:spcBef>
                <a:spcPts val="0"/>
              </a:spcBef>
              <a:buNone/>
            </a:pPr>
            <a:r>
              <a:rPr lang="it-IT" sz="1300" dirty="0"/>
              <a:t>Ridurre il grasso nel gelato, senza comprometterne cremosità, struttura e stabilità tecnologica, rappresenta tuttora una delle principali sfide per il settore.</a:t>
            </a:r>
          </a:p>
          <a:p>
            <a:pPr marL="0" indent="0">
              <a:lnSpc>
                <a:spcPct val="100000"/>
              </a:lnSpc>
              <a:spcBef>
                <a:spcPts val="0"/>
              </a:spcBef>
              <a:buNone/>
            </a:pPr>
            <a:r>
              <a:rPr lang="it-IT" sz="1300" dirty="0"/>
              <a:t>Il gelato resta uno degli alimenti più apprezzati al mondo, grazie anche alla sua capacità di stimolare il rilascio di dopamina e serotonina, gli “ormoni del piacere e del buonumore”. </a:t>
            </a:r>
          </a:p>
          <a:p>
            <a:pPr marL="0" indent="0">
              <a:lnSpc>
                <a:spcPct val="100000"/>
              </a:lnSpc>
              <a:spcBef>
                <a:spcPts val="0"/>
              </a:spcBef>
              <a:buNone/>
            </a:pPr>
            <a:r>
              <a:rPr lang="it-IT" sz="1300" dirty="0"/>
              <a:t>Perché, allora, non renderlo anche più leggero e benefico, mantenendo intatte le sue proprietà sensoriali e tecnologiche??</a:t>
            </a:r>
          </a:p>
          <a:p>
            <a:pPr marL="0" indent="0">
              <a:lnSpc>
                <a:spcPct val="100000"/>
              </a:lnSpc>
              <a:spcBef>
                <a:spcPts val="0"/>
              </a:spcBef>
              <a:buNone/>
            </a:pPr>
            <a:endParaRPr lang="it-IT" sz="1200" dirty="0"/>
          </a:p>
          <a:p>
            <a:pPr marL="0" indent="0">
              <a:lnSpc>
                <a:spcPct val="100000"/>
              </a:lnSpc>
              <a:spcBef>
                <a:spcPts val="0"/>
              </a:spcBef>
              <a:buNone/>
            </a:pPr>
            <a:endParaRPr lang="it-IT" sz="1200" dirty="0"/>
          </a:p>
          <a:p>
            <a:pPr marL="0" indent="0">
              <a:lnSpc>
                <a:spcPct val="100000"/>
              </a:lnSpc>
              <a:spcBef>
                <a:spcPts val="0"/>
              </a:spcBef>
              <a:buNone/>
            </a:pPr>
            <a:endParaRPr lang="it-IT" sz="1200" dirty="0"/>
          </a:p>
          <a:p>
            <a:pPr marL="0" indent="0">
              <a:lnSpc>
                <a:spcPct val="100000"/>
              </a:lnSpc>
              <a:spcBef>
                <a:spcPts val="0"/>
              </a:spcBef>
              <a:buNone/>
            </a:pPr>
            <a:endParaRPr lang="it-IT" sz="1200" dirty="0"/>
          </a:p>
        </p:txBody>
      </p:sp>
      <p:sp>
        <p:nvSpPr>
          <p:cNvPr id="24" name="Segnaposto numero diapositiva 23">
            <a:extLst>
              <a:ext uri="{FF2B5EF4-FFF2-40B4-BE49-F238E27FC236}">
                <a16:creationId xmlns:a16="http://schemas.microsoft.com/office/drawing/2014/main" id="{D2207C6A-D831-30C9-49FC-B1F57E0B0D7F}"/>
              </a:ext>
            </a:extLst>
          </p:cNvPr>
          <p:cNvSpPr>
            <a:spLocks noGrp="1"/>
          </p:cNvSpPr>
          <p:nvPr>
            <p:ph type="sldNum" sz="quarter" idx="12"/>
          </p:nvPr>
        </p:nvSpPr>
        <p:spPr/>
        <p:txBody>
          <a:bodyPr/>
          <a:lstStyle/>
          <a:p>
            <a:fld id="{DC20F6F3-1694-4A05-97FF-5485FCB3E284}" type="slidenum">
              <a:rPr lang="it-IT" sz="1400" smtClean="0">
                <a:solidFill>
                  <a:schemeClr val="tx1"/>
                </a:solidFill>
              </a:rPr>
              <a:t>2</a:t>
            </a:fld>
            <a:endParaRPr lang="it-IT" sz="1400" dirty="0">
              <a:solidFill>
                <a:schemeClr val="tx1"/>
              </a:solidFill>
            </a:endParaRPr>
          </a:p>
        </p:txBody>
      </p:sp>
      <p:cxnSp>
        <p:nvCxnSpPr>
          <p:cNvPr id="29" name="Connettore diritto 28">
            <a:extLst>
              <a:ext uri="{FF2B5EF4-FFF2-40B4-BE49-F238E27FC236}">
                <a16:creationId xmlns:a16="http://schemas.microsoft.com/office/drawing/2014/main" id="{1D3397F4-CE9A-34BF-07B8-F7C537EB63F2}"/>
              </a:ext>
            </a:extLst>
          </p:cNvPr>
          <p:cNvCxnSpPr>
            <a:cxnSpLocks/>
          </p:cNvCxnSpPr>
          <p:nvPr/>
        </p:nvCxnSpPr>
        <p:spPr>
          <a:xfrm>
            <a:off x="794658" y="6549581"/>
            <a:ext cx="84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asellaDiTesto 3">
            <a:extLst>
              <a:ext uri="{FF2B5EF4-FFF2-40B4-BE49-F238E27FC236}">
                <a16:creationId xmlns:a16="http://schemas.microsoft.com/office/drawing/2014/main" id="{D92F6B5E-B426-A5EA-4AB7-8575DE4AEAFF}"/>
              </a:ext>
            </a:extLst>
          </p:cNvPr>
          <p:cNvSpPr txBox="1"/>
          <p:nvPr/>
        </p:nvSpPr>
        <p:spPr>
          <a:xfrm>
            <a:off x="6389133" y="3830260"/>
            <a:ext cx="2832200" cy="492443"/>
          </a:xfrm>
          <a:prstGeom prst="rect">
            <a:avLst/>
          </a:prstGeom>
          <a:noFill/>
        </p:spPr>
        <p:txBody>
          <a:bodyPr wrap="square">
            <a:spAutoFit/>
          </a:bodyPr>
          <a:lstStyle/>
          <a:p>
            <a:pPr algn="ctr"/>
            <a:r>
              <a:rPr lang="it-IT" sz="1300" b="1" dirty="0">
                <a:effectLst>
                  <a:outerShdw blurRad="38100" dist="38100" dir="2700000" algn="tl">
                    <a:srgbClr val="000000">
                      <a:alpha val="43137"/>
                    </a:srgbClr>
                  </a:outerShdw>
                </a:effectLst>
              </a:rPr>
              <a:t>Composizione chimica tipica del gelato ed apporto calorico</a:t>
            </a:r>
          </a:p>
        </p:txBody>
      </p:sp>
      <p:pic>
        <p:nvPicPr>
          <p:cNvPr id="8" name="Immagine 7">
            <a:extLst>
              <a:ext uri="{FF2B5EF4-FFF2-40B4-BE49-F238E27FC236}">
                <a16:creationId xmlns:a16="http://schemas.microsoft.com/office/drawing/2014/main" id="{378B93DB-0935-A53A-8FFC-01C748CE7D4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866302" y="1074179"/>
            <a:ext cx="904613" cy="678460"/>
          </a:xfrm>
          <a:prstGeom prst="rect">
            <a:avLst/>
          </a:prstGeom>
        </p:spPr>
      </p:pic>
      <p:pic>
        <p:nvPicPr>
          <p:cNvPr id="3" name="Immagine 2">
            <a:extLst>
              <a:ext uri="{FF2B5EF4-FFF2-40B4-BE49-F238E27FC236}">
                <a16:creationId xmlns:a16="http://schemas.microsoft.com/office/drawing/2014/main" id="{A12C0D14-5040-8055-7885-785AAE5A37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2528" y="52566"/>
            <a:ext cx="606743" cy="673913"/>
          </a:xfrm>
          <a:prstGeom prst="rect">
            <a:avLst/>
          </a:prstGeom>
        </p:spPr>
      </p:pic>
    </p:spTree>
    <p:extLst>
      <p:ext uri="{BB962C8B-B14F-4D97-AF65-F5344CB8AC3E}">
        <p14:creationId xmlns:p14="http://schemas.microsoft.com/office/powerpoint/2010/main" val="1237417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Connettore diritto 27">
            <a:extLst>
              <a:ext uri="{FF2B5EF4-FFF2-40B4-BE49-F238E27FC236}">
                <a16:creationId xmlns:a16="http://schemas.microsoft.com/office/drawing/2014/main" id="{C56D7AD7-B456-8CA6-EDCE-F694925E4EE0}"/>
              </a:ext>
            </a:extLst>
          </p:cNvPr>
          <p:cNvCxnSpPr>
            <a:cxnSpLocks/>
          </p:cNvCxnSpPr>
          <p:nvPr/>
        </p:nvCxnSpPr>
        <p:spPr>
          <a:xfrm>
            <a:off x="794658" y="384655"/>
            <a:ext cx="84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6C35728E-5BDA-703D-0F5B-451B2A632161}"/>
              </a:ext>
            </a:extLst>
          </p:cNvPr>
          <p:cNvSpPr>
            <a:spLocks noGrp="1"/>
          </p:cNvSpPr>
          <p:nvPr>
            <p:ph type="title"/>
          </p:nvPr>
        </p:nvSpPr>
        <p:spPr>
          <a:xfrm>
            <a:off x="220409" y="1366843"/>
            <a:ext cx="2325694" cy="3782991"/>
          </a:xfrm>
        </p:spPr>
        <p:txBody>
          <a:bodyPr>
            <a:noAutofit/>
          </a:bodyPr>
          <a:lstStyle/>
          <a:p>
            <a:r>
              <a:rPr lang="it-IT" sz="2500" b="1" dirty="0">
                <a:solidFill>
                  <a:srgbClr val="2F4A26"/>
                </a:solidFill>
                <a:effectLst>
                  <a:outerShdw blurRad="38100" dist="38100" dir="2700000" algn="tl">
                    <a:srgbClr val="000000">
                      <a:alpha val="43137"/>
                    </a:srgbClr>
                  </a:outerShdw>
                </a:effectLst>
              </a:rPr>
              <a:t>Soluzione</a:t>
            </a:r>
            <a:r>
              <a:rPr lang="it-IT" sz="2700" b="1" dirty="0">
                <a:solidFill>
                  <a:srgbClr val="2F4A26"/>
                </a:solidFill>
                <a:effectLst>
                  <a:outerShdw blurRad="38100" dist="38100" dir="2700000" algn="tl">
                    <a:srgbClr val="000000">
                      <a:alpha val="43137"/>
                    </a:srgbClr>
                  </a:outerShdw>
                </a:effectLst>
              </a:rPr>
              <a:t> </a:t>
            </a:r>
            <a:br>
              <a:rPr lang="it-IT" sz="2700" b="1" dirty="0">
                <a:solidFill>
                  <a:srgbClr val="2F4A26"/>
                </a:solidFill>
                <a:effectLst>
                  <a:outerShdw blurRad="38100" dist="38100" dir="2700000" algn="tl">
                    <a:srgbClr val="000000">
                      <a:alpha val="43137"/>
                    </a:srgbClr>
                  </a:outerShdw>
                </a:effectLst>
              </a:rPr>
            </a:br>
            <a:br>
              <a:rPr lang="it-IT" sz="2600" dirty="0">
                <a:solidFill>
                  <a:srgbClr val="2F4A26"/>
                </a:solidFill>
              </a:rPr>
            </a:br>
            <a:br>
              <a:rPr lang="it-IT" sz="2600" dirty="0">
                <a:solidFill>
                  <a:srgbClr val="2F4A26"/>
                </a:solidFill>
              </a:rPr>
            </a:br>
            <a:r>
              <a:rPr lang="it-IT" sz="2300" dirty="0">
                <a:solidFill>
                  <a:srgbClr val="2F4A26"/>
                </a:solidFill>
                <a:effectLst>
                  <a:outerShdw blurRad="38100" dist="38100" dir="2700000" algn="tl">
                    <a:srgbClr val="000000">
                      <a:alpha val="43137"/>
                    </a:srgbClr>
                  </a:outerShdw>
                </a:effectLst>
              </a:rPr>
              <a:t>Tecnologia brevettata utilizza </a:t>
            </a:r>
            <a:r>
              <a:rPr lang="it-IT" sz="2300" dirty="0" err="1">
                <a:solidFill>
                  <a:srgbClr val="2F4A26"/>
                </a:solidFill>
                <a:effectLst>
                  <a:outerShdw blurRad="38100" dist="38100" dir="2700000" algn="tl">
                    <a:srgbClr val="000000">
                      <a:alpha val="43137"/>
                    </a:srgbClr>
                  </a:outerShdw>
                </a:effectLst>
              </a:rPr>
              <a:t>aquafaba</a:t>
            </a:r>
            <a:r>
              <a:rPr lang="it-IT" sz="2300" dirty="0">
                <a:solidFill>
                  <a:srgbClr val="2F4A26"/>
                </a:solidFill>
                <a:effectLst>
                  <a:outerShdw blurRad="38100" dist="38100" dir="2700000" algn="tl">
                    <a:srgbClr val="000000">
                      <a:alpha val="43137"/>
                    </a:srgbClr>
                  </a:outerShdw>
                </a:effectLst>
              </a:rPr>
              <a:t> montata e proteine isolate per sostituire fino</a:t>
            </a:r>
            <a:br>
              <a:rPr lang="it-IT" sz="2300" dirty="0">
                <a:solidFill>
                  <a:srgbClr val="2F4A26"/>
                </a:solidFill>
                <a:effectLst>
                  <a:outerShdw blurRad="38100" dist="38100" dir="2700000" algn="tl">
                    <a:srgbClr val="000000">
                      <a:alpha val="43137"/>
                    </a:srgbClr>
                  </a:outerShdw>
                </a:effectLst>
              </a:rPr>
            </a:br>
            <a:r>
              <a:rPr lang="it-IT" sz="2300" dirty="0">
                <a:solidFill>
                  <a:srgbClr val="2F4A26"/>
                </a:solidFill>
                <a:effectLst>
                  <a:outerShdw blurRad="38100" dist="38100" dir="2700000" algn="tl">
                    <a:srgbClr val="000000">
                      <a:alpha val="43137"/>
                    </a:srgbClr>
                  </a:outerShdw>
                </a:effectLst>
              </a:rPr>
              <a:t>all'80% dei grassi, mantenendo qualità sensoriale e stabilità</a:t>
            </a:r>
          </a:p>
        </p:txBody>
      </p:sp>
      <p:sp>
        <p:nvSpPr>
          <p:cNvPr id="12" name="Segnaposto contenuto 8">
            <a:extLst>
              <a:ext uri="{FF2B5EF4-FFF2-40B4-BE49-F238E27FC236}">
                <a16:creationId xmlns:a16="http://schemas.microsoft.com/office/drawing/2014/main" id="{6EF5D6FD-08BA-D3E3-7D0A-1F303FAD3ACA}"/>
              </a:ext>
            </a:extLst>
          </p:cNvPr>
          <p:cNvSpPr txBox="1">
            <a:spLocks/>
          </p:cNvSpPr>
          <p:nvPr/>
        </p:nvSpPr>
        <p:spPr>
          <a:xfrm>
            <a:off x="2855453" y="706159"/>
            <a:ext cx="3226641" cy="5350471"/>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0" indent="0">
              <a:lnSpc>
                <a:spcPct val="100000"/>
              </a:lnSpc>
              <a:spcBef>
                <a:spcPts val="0"/>
              </a:spcBef>
              <a:buNone/>
            </a:pPr>
            <a:r>
              <a:rPr lang="it-IT" sz="1300" dirty="0"/>
              <a:t>La presente invenzione consiste in una combinazione di </a:t>
            </a:r>
            <a:r>
              <a:rPr lang="it-IT" sz="1300" dirty="0" err="1"/>
              <a:t>aquafaba</a:t>
            </a:r>
            <a:r>
              <a:rPr lang="it-IT" sz="1300" dirty="0"/>
              <a:t> montata e isolato di sieroproteine del latte (WPI) utilizzata come sostituto parziale della panna. Questa soluzione permette di ridurre fino all’80% il contenuto di grassi totali, saturi e colesterolo nel gelato, mantenendo al tempo stesso le prestazioni sensoriali e tecnologiche del prodotto. L'</a:t>
            </a:r>
            <a:r>
              <a:rPr lang="it-IT" sz="1300" dirty="0" err="1"/>
              <a:t>aquafaba</a:t>
            </a:r>
            <a:r>
              <a:rPr lang="it-IT" sz="1300" dirty="0"/>
              <a:t> possiede proprietà schiumogene, emulsionanti e gelificanti che emulano le funzionalità del grasso nel gelato rendendola un sostituto ideale anche per altre applicazioni come semifreddi, creme, mousse e prodotti da forno. </a:t>
            </a:r>
          </a:p>
          <a:p>
            <a:pPr marL="0" indent="0">
              <a:lnSpc>
                <a:spcPct val="100000"/>
              </a:lnSpc>
              <a:spcBef>
                <a:spcPts val="0"/>
              </a:spcBef>
              <a:buNone/>
            </a:pPr>
            <a:endParaRPr lang="it-IT" sz="1200" dirty="0"/>
          </a:p>
        </p:txBody>
      </p:sp>
      <p:sp>
        <p:nvSpPr>
          <p:cNvPr id="15" name="Segnaposto numero diapositiva 14">
            <a:extLst>
              <a:ext uri="{FF2B5EF4-FFF2-40B4-BE49-F238E27FC236}">
                <a16:creationId xmlns:a16="http://schemas.microsoft.com/office/drawing/2014/main" id="{A61D6ACD-55E6-6E01-4E92-BA98723CD6B7}"/>
              </a:ext>
            </a:extLst>
          </p:cNvPr>
          <p:cNvSpPr>
            <a:spLocks noGrp="1"/>
          </p:cNvSpPr>
          <p:nvPr>
            <p:ph type="sldNum" sz="quarter" idx="12"/>
          </p:nvPr>
        </p:nvSpPr>
        <p:spPr/>
        <p:txBody>
          <a:bodyPr/>
          <a:lstStyle/>
          <a:p>
            <a:fld id="{DC20F6F3-1694-4A05-97FF-5485FCB3E284}" type="slidenum">
              <a:rPr lang="it-IT" sz="1400" smtClean="0">
                <a:solidFill>
                  <a:schemeClr val="tx1"/>
                </a:solidFill>
              </a:rPr>
              <a:t>3</a:t>
            </a:fld>
            <a:endParaRPr lang="it-IT" sz="1400" dirty="0">
              <a:solidFill>
                <a:schemeClr val="tx1"/>
              </a:solidFill>
            </a:endParaRPr>
          </a:p>
        </p:txBody>
      </p:sp>
      <p:pic>
        <p:nvPicPr>
          <p:cNvPr id="16" name="Immagine 15">
            <a:extLst>
              <a:ext uri="{FF2B5EF4-FFF2-40B4-BE49-F238E27FC236}">
                <a16:creationId xmlns:a16="http://schemas.microsoft.com/office/drawing/2014/main" id="{55AFDF2D-28D3-026A-215F-4C97E36D22D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895292" y="791883"/>
            <a:ext cx="872885" cy="1032127"/>
          </a:xfrm>
          <a:prstGeom prst="rect">
            <a:avLst/>
          </a:prstGeom>
        </p:spPr>
      </p:pic>
      <p:cxnSp>
        <p:nvCxnSpPr>
          <p:cNvPr id="26" name="Connettore diritto 25">
            <a:extLst>
              <a:ext uri="{FF2B5EF4-FFF2-40B4-BE49-F238E27FC236}">
                <a16:creationId xmlns:a16="http://schemas.microsoft.com/office/drawing/2014/main" id="{90030E34-5678-D5ED-7005-1ED738B405BC}"/>
              </a:ext>
            </a:extLst>
          </p:cNvPr>
          <p:cNvCxnSpPr>
            <a:cxnSpLocks/>
          </p:cNvCxnSpPr>
          <p:nvPr/>
        </p:nvCxnSpPr>
        <p:spPr>
          <a:xfrm>
            <a:off x="794658" y="6549581"/>
            <a:ext cx="84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C123A917-CB7F-F1FC-89A1-B7A0DB46A3A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Effect>
                      <a14:brightnessContrast bright="20000" contrast="30000"/>
                    </a14:imgEffect>
                  </a14:imgLayer>
                </a14:imgProps>
              </a:ext>
              <a:ext uri="{28A0092B-C50C-407E-A947-70E740481C1C}">
                <a14:useLocalDpi xmlns:a14="http://schemas.microsoft.com/office/drawing/2010/main" val="0"/>
              </a:ext>
            </a:extLst>
          </a:blip>
          <a:srcRect l="33201" t="31566" r="32297" b="16391"/>
          <a:stretch/>
        </p:blipFill>
        <p:spPr>
          <a:xfrm>
            <a:off x="3516789" y="3855277"/>
            <a:ext cx="1825716" cy="1945609"/>
          </a:xfrm>
          <a:prstGeom prst="ellipse">
            <a:avLst/>
          </a:prstGeom>
          <a:ln>
            <a:noFill/>
          </a:ln>
          <a:effectLst>
            <a:softEdge rad="112500"/>
          </a:effectLst>
        </p:spPr>
      </p:pic>
      <p:sp>
        <p:nvSpPr>
          <p:cNvPr id="10" name="CasellaDiTesto 9">
            <a:extLst>
              <a:ext uri="{FF2B5EF4-FFF2-40B4-BE49-F238E27FC236}">
                <a16:creationId xmlns:a16="http://schemas.microsoft.com/office/drawing/2014/main" id="{906E5C04-1AD0-9E2D-C023-44842031DA63}"/>
              </a:ext>
            </a:extLst>
          </p:cNvPr>
          <p:cNvSpPr txBox="1"/>
          <p:nvPr/>
        </p:nvSpPr>
        <p:spPr>
          <a:xfrm>
            <a:off x="3549270" y="5800886"/>
            <a:ext cx="2403928" cy="492443"/>
          </a:xfrm>
          <a:prstGeom prst="rect">
            <a:avLst/>
          </a:prstGeom>
          <a:noFill/>
        </p:spPr>
        <p:txBody>
          <a:bodyPr wrap="square">
            <a:spAutoFit/>
          </a:bodyPr>
          <a:lstStyle/>
          <a:p>
            <a:pPr marL="0" indent="0">
              <a:lnSpc>
                <a:spcPct val="100000"/>
              </a:lnSpc>
              <a:spcBef>
                <a:spcPts val="0"/>
              </a:spcBef>
              <a:buNone/>
            </a:pPr>
            <a:r>
              <a:rPr lang="it-IT" sz="1300" b="1" dirty="0">
                <a:effectLst>
                  <a:outerShdw blurRad="38100" dist="38100" dir="2700000" algn="tl">
                    <a:srgbClr val="000000">
                      <a:alpha val="43137"/>
                    </a:srgbClr>
                  </a:outerShdw>
                </a:effectLst>
              </a:rPr>
              <a:t>Gelato prodotto con la tecnologia  brevettata</a:t>
            </a:r>
          </a:p>
        </p:txBody>
      </p:sp>
      <p:sp>
        <p:nvSpPr>
          <p:cNvPr id="11" name="Titolo 1">
            <a:extLst>
              <a:ext uri="{FF2B5EF4-FFF2-40B4-BE49-F238E27FC236}">
                <a16:creationId xmlns:a16="http://schemas.microsoft.com/office/drawing/2014/main" id="{CB627FC5-E05C-1EDF-8DDA-CE4F79D9884C}"/>
              </a:ext>
            </a:extLst>
          </p:cNvPr>
          <p:cNvSpPr txBox="1">
            <a:spLocks/>
          </p:cNvSpPr>
          <p:nvPr/>
        </p:nvSpPr>
        <p:spPr>
          <a:xfrm>
            <a:off x="6686423" y="878835"/>
            <a:ext cx="2154246" cy="1619360"/>
          </a:xfrm>
          <a:prstGeom prst="rect">
            <a:avLst/>
          </a:prstGeom>
        </p:spPr>
        <p:txBody>
          <a:bodyPr>
            <a:no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lnSpc>
                <a:spcPct val="100000"/>
              </a:lnSpc>
              <a:spcAft>
                <a:spcPts val="600"/>
              </a:spcAft>
            </a:pPr>
            <a:endParaRPr lang="it-IT" sz="1600" b="1" dirty="0">
              <a:solidFill>
                <a:schemeClr val="bg1"/>
              </a:solidFill>
              <a:effectLst>
                <a:outerShdw blurRad="38100" dist="38100" dir="2700000" algn="tl">
                  <a:srgbClr val="000000">
                    <a:alpha val="43137"/>
                  </a:srgbClr>
                </a:outerShdw>
              </a:effectLst>
            </a:endParaRPr>
          </a:p>
        </p:txBody>
      </p:sp>
      <p:graphicFrame>
        <p:nvGraphicFramePr>
          <p:cNvPr id="27" name="Tabella 26">
            <a:extLst>
              <a:ext uri="{FF2B5EF4-FFF2-40B4-BE49-F238E27FC236}">
                <a16:creationId xmlns:a16="http://schemas.microsoft.com/office/drawing/2014/main" id="{4E940F74-85DA-860A-B59F-55880F3A52DA}"/>
              </a:ext>
            </a:extLst>
          </p:cNvPr>
          <p:cNvGraphicFramePr>
            <a:graphicFrameLocks noGrp="1"/>
          </p:cNvGraphicFramePr>
          <p:nvPr>
            <p:extLst>
              <p:ext uri="{D42A27DB-BD31-4B8C-83A1-F6EECF244321}">
                <p14:modId xmlns:p14="http://schemas.microsoft.com/office/powerpoint/2010/main" val="3265714685"/>
              </p:ext>
            </p:extLst>
          </p:nvPr>
        </p:nvGraphicFramePr>
        <p:xfrm>
          <a:off x="6289040" y="1002846"/>
          <a:ext cx="3186539" cy="1959767"/>
        </p:xfrm>
        <a:graphic>
          <a:graphicData uri="http://schemas.openxmlformats.org/drawingml/2006/table">
            <a:tbl>
              <a:tblPr firstRow="1" bandRow="1">
                <a:tableStyleId>{5C22544A-7EE6-4342-B048-85BDC9FD1C3A}</a:tableStyleId>
              </a:tblPr>
              <a:tblGrid>
                <a:gridCol w="3186539">
                  <a:extLst>
                    <a:ext uri="{9D8B030D-6E8A-4147-A177-3AD203B41FA5}">
                      <a16:colId xmlns:a16="http://schemas.microsoft.com/office/drawing/2014/main" val="1696360679"/>
                    </a:ext>
                  </a:extLst>
                </a:gridCol>
              </a:tblGrid>
              <a:tr h="3595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300" b="1" kern="1200" spc="-100" baseline="0" dirty="0">
                          <a:solidFill>
                            <a:schemeClr val="tx1"/>
                          </a:solidFill>
                          <a:effectLst>
                            <a:outerShdw blurRad="38100" dist="38100" dir="2700000" algn="tl">
                              <a:srgbClr val="000000">
                                <a:alpha val="43137"/>
                              </a:srgbClr>
                            </a:outerShdw>
                          </a:effectLst>
                          <a:latin typeface="+mj-lt"/>
                          <a:ea typeface="+mj-ea"/>
                          <a:cs typeface="Arial" panose="020B0604020202020204" pitchFamily="34" charset="0"/>
                        </a:rPr>
                        <a:t>Vantaggi  Nutrizionali</a:t>
                      </a:r>
                    </a:p>
                  </a:txBody>
                  <a:tcPr/>
                </a:tc>
                <a:extLst>
                  <a:ext uri="{0D108BD9-81ED-4DB2-BD59-A6C34878D82A}">
                    <a16:rowId xmlns:a16="http://schemas.microsoft.com/office/drawing/2014/main" val="2020593960"/>
                  </a:ext>
                </a:extLst>
              </a:tr>
              <a:tr h="268486">
                <a:tc>
                  <a:txBody>
                    <a:bodyPr/>
                    <a:lstStyle/>
                    <a:p>
                      <a:pPr marL="0" indent="0">
                        <a:buFont typeface="Wingdings" panose="05000000000000000000" pitchFamily="2" charset="2"/>
                        <a:buNone/>
                      </a:pPr>
                      <a:r>
                        <a:rPr lang="it-IT" sz="1200" kern="1200" dirty="0">
                          <a:solidFill>
                            <a:schemeClr val="bg1"/>
                          </a:solidFill>
                          <a:latin typeface="+mn-lt"/>
                          <a:ea typeface="+mn-ea"/>
                          <a:cs typeface="Arial" panose="020B0604020202020204" pitchFamily="34" charset="0"/>
                        </a:rPr>
                        <a:t>Meno calorie  (fino a solo ~115 Kcal)</a:t>
                      </a:r>
                    </a:p>
                  </a:txBody>
                  <a:tcPr/>
                </a:tc>
                <a:extLst>
                  <a:ext uri="{0D108BD9-81ED-4DB2-BD59-A6C34878D82A}">
                    <a16:rowId xmlns:a16="http://schemas.microsoft.com/office/drawing/2014/main" val="3070382315"/>
                  </a:ext>
                </a:extLst>
              </a:tr>
              <a:tr h="2684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bg1"/>
                          </a:solidFill>
                          <a:latin typeface="+mn-lt"/>
                          <a:ea typeface="+mn-ea"/>
                          <a:cs typeface="Arial" panose="020B0604020202020204" pitchFamily="34" charset="0"/>
                        </a:rPr>
                        <a:t>Meno grassi (fino a -80%, i.e. solo 2,5 g)</a:t>
                      </a:r>
                    </a:p>
                  </a:txBody>
                  <a:tcPr/>
                </a:tc>
                <a:extLst>
                  <a:ext uri="{0D108BD9-81ED-4DB2-BD59-A6C34878D82A}">
                    <a16:rowId xmlns:a16="http://schemas.microsoft.com/office/drawing/2014/main" val="214498521"/>
                  </a:ext>
                </a:extLst>
              </a:tr>
              <a:tr h="2684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bg1"/>
                          </a:solidFill>
                          <a:latin typeface="+mn-lt"/>
                          <a:ea typeface="+mn-ea"/>
                          <a:cs typeface="Arial" panose="020B0604020202020204" pitchFamily="34" charset="0"/>
                        </a:rPr>
                        <a:t>Meno grassi saturi (fino a -80%, i.e. solo 1,5 g)</a:t>
                      </a:r>
                    </a:p>
                  </a:txBody>
                  <a:tcPr/>
                </a:tc>
                <a:extLst>
                  <a:ext uri="{0D108BD9-81ED-4DB2-BD59-A6C34878D82A}">
                    <a16:rowId xmlns:a16="http://schemas.microsoft.com/office/drawing/2014/main" val="3297758630"/>
                  </a:ext>
                </a:extLst>
              </a:tr>
              <a:tr h="2684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bg1"/>
                          </a:solidFill>
                          <a:latin typeface="+mn-lt"/>
                          <a:ea typeface="+mn-ea"/>
                          <a:cs typeface="Arial" panose="020B0604020202020204" pitchFamily="34" charset="0"/>
                        </a:rPr>
                        <a:t>Meno colesterolo (fino a -80%, i.e. solo 7,5 mg)  </a:t>
                      </a:r>
                    </a:p>
                  </a:txBody>
                  <a:tcPr/>
                </a:tc>
                <a:extLst>
                  <a:ext uri="{0D108BD9-81ED-4DB2-BD59-A6C34878D82A}">
                    <a16:rowId xmlns:a16="http://schemas.microsoft.com/office/drawing/2014/main" val="3250299582"/>
                  </a:ext>
                </a:extLst>
              </a:tr>
              <a:tr h="2684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bg1"/>
                          </a:solidFill>
                          <a:latin typeface="+mn-lt"/>
                          <a:ea typeface="+mn-ea"/>
                          <a:cs typeface="Arial" panose="020B0604020202020204" pitchFamily="34" charset="0"/>
                        </a:rPr>
                        <a:t>Più proteico (fino a +500%, i.e. +16,5 g)</a:t>
                      </a:r>
                    </a:p>
                  </a:txBody>
                  <a:tcPr/>
                </a:tc>
                <a:extLst>
                  <a:ext uri="{0D108BD9-81ED-4DB2-BD59-A6C34878D82A}">
                    <a16:rowId xmlns:a16="http://schemas.microsoft.com/office/drawing/2014/main" val="8501630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900" kern="1200" dirty="0">
                          <a:solidFill>
                            <a:schemeClr val="bg1"/>
                          </a:solidFill>
                          <a:latin typeface="+mn-lt"/>
                          <a:ea typeface="+mn-ea"/>
                          <a:cs typeface="Arial" panose="020B0604020202020204" pitchFamily="34" charset="0"/>
                        </a:rPr>
                        <a:t>*sulla base di un gelato con il 10% di grassi</a:t>
                      </a:r>
                    </a:p>
                  </a:txBody>
                  <a:tcPr/>
                </a:tc>
                <a:extLst>
                  <a:ext uri="{0D108BD9-81ED-4DB2-BD59-A6C34878D82A}">
                    <a16:rowId xmlns:a16="http://schemas.microsoft.com/office/drawing/2014/main" val="1335272762"/>
                  </a:ext>
                </a:extLst>
              </a:tr>
            </a:tbl>
          </a:graphicData>
        </a:graphic>
      </p:graphicFrame>
      <p:sp>
        <p:nvSpPr>
          <p:cNvPr id="29" name="CasellaDiTesto 28">
            <a:extLst>
              <a:ext uri="{FF2B5EF4-FFF2-40B4-BE49-F238E27FC236}">
                <a16:creationId xmlns:a16="http://schemas.microsoft.com/office/drawing/2014/main" id="{6B7E8DEF-787E-BABA-1445-70492175E2AB}"/>
              </a:ext>
            </a:extLst>
          </p:cNvPr>
          <p:cNvSpPr txBox="1"/>
          <p:nvPr/>
        </p:nvSpPr>
        <p:spPr>
          <a:xfrm>
            <a:off x="6179760" y="705710"/>
            <a:ext cx="3198153" cy="292388"/>
          </a:xfrm>
          <a:prstGeom prst="rect">
            <a:avLst/>
          </a:prstGeom>
          <a:noFill/>
        </p:spPr>
        <p:txBody>
          <a:bodyPr wrap="square">
            <a:spAutoFit/>
          </a:bodyPr>
          <a:lstStyle/>
          <a:p>
            <a:r>
              <a:rPr lang="it-IT" sz="1300" b="1" dirty="0">
                <a:effectLst>
                  <a:outerShdw blurRad="38100" dist="38100" dir="2700000" algn="tl">
                    <a:srgbClr val="000000">
                      <a:alpha val="43137"/>
                    </a:srgbClr>
                  </a:outerShdw>
                </a:effectLst>
              </a:rPr>
              <a:t>Vantaggi nutrizionali per 100 g di gelato*</a:t>
            </a:r>
          </a:p>
        </p:txBody>
      </p:sp>
      <p:sp>
        <p:nvSpPr>
          <p:cNvPr id="3" name="Segnaposto contenuto 8">
            <a:extLst>
              <a:ext uri="{FF2B5EF4-FFF2-40B4-BE49-F238E27FC236}">
                <a16:creationId xmlns:a16="http://schemas.microsoft.com/office/drawing/2014/main" id="{9660F50E-4B0D-516F-20AC-E025C36BEBCA}"/>
              </a:ext>
            </a:extLst>
          </p:cNvPr>
          <p:cNvSpPr txBox="1">
            <a:spLocks/>
          </p:cNvSpPr>
          <p:nvPr/>
        </p:nvSpPr>
        <p:spPr>
          <a:xfrm>
            <a:off x="6179760" y="3116385"/>
            <a:ext cx="3370640" cy="3202531"/>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0" indent="0">
              <a:lnSpc>
                <a:spcPct val="110000"/>
              </a:lnSpc>
              <a:spcBef>
                <a:spcPts val="0"/>
              </a:spcBef>
              <a:buNone/>
            </a:pPr>
            <a:r>
              <a:rPr lang="it-IT" sz="1300" dirty="0"/>
              <a:t>I test sperimentali hanno evidenziato numerosi vantaggi:</a:t>
            </a:r>
          </a:p>
          <a:p>
            <a:pPr>
              <a:lnSpc>
                <a:spcPct val="110000"/>
              </a:lnSpc>
              <a:spcBef>
                <a:spcPts val="0"/>
              </a:spcBef>
              <a:buClr>
                <a:schemeClr val="tx1"/>
              </a:buClr>
            </a:pPr>
            <a:r>
              <a:rPr lang="it-IT" sz="1300" dirty="0"/>
              <a:t>Maggiore </a:t>
            </a:r>
            <a:r>
              <a:rPr lang="it-IT" sz="1300" dirty="0" err="1"/>
              <a:t>overrun</a:t>
            </a:r>
            <a:endParaRPr lang="it-IT" sz="1300" dirty="0"/>
          </a:p>
          <a:p>
            <a:pPr>
              <a:lnSpc>
                <a:spcPct val="110000"/>
              </a:lnSpc>
              <a:spcBef>
                <a:spcPts val="0"/>
              </a:spcBef>
              <a:buClr>
                <a:schemeClr val="tx1"/>
              </a:buClr>
            </a:pPr>
            <a:r>
              <a:rPr lang="it-IT" sz="1300" dirty="0"/>
              <a:t>Riduzione della durezza con mantenimento di una consistenza morbida</a:t>
            </a:r>
          </a:p>
          <a:p>
            <a:pPr>
              <a:lnSpc>
                <a:spcPct val="110000"/>
              </a:lnSpc>
              <a:spcBef>
                <a:spcPts val="0"/>
              </a:spcBef>
              <a:buClr>
                <a:schemeClr val="tx1"/>
              </a:buClr>
            </a:pPr>
            <a:r>
              <a:rPr lang="it-IT" sz="1300" dirty="0"/>
              <a:t>Migliore stabilità termica grazie a una fusione più lenta</a:t>
            </a:r>
          </a:p>
          <a:p>
            <a:pPr>
              <a:lnSpc>
                <a:spcPct val="110000"/>
              </a:lnSpc>
              <a:spcBef>
                <a:spcPts val="0"/>
              </a:spcBef>
              <a:buClr>
                <a:schemeClr val="tx1"/>
              </a:buClr>
            </a:pPr>
            <a:r>
              <a:rPr lang="it-IT" sz="1300" dirty="0"/>
              <a:t>Aroma più persistente grazie alla maggiore ritenzione delle componenti volatili</a:t>
            </a:r>
          </a:p>
          <a:p>
            <a:pPr>
              <a:lnSpc>
                <a:spcPct val="110000"/>
              </a:lnSpc>
              <a:spcBef>
                <a:spcPts val="0"/>
              </a:spcBef>
              <a:buClr>
                <a:schemeClr val="tx1"/>
              </a:buClr>
            </a:pPr>
            <a:r>
              <a:rPr lang="it-IT" sz="1300" dirty="0"/>
              <a:t>Assenza di note leguminose. </a:t>
            </a:r>
          </a:p>
          <a:p>
            <a:pPr marL="0" indent="0">
              <a:lnSpc>
                <a:spcPct val="110000"/>
              </a:lnSpc>
              <a:spcBef>
                <a:spcPts val="0"/>
              </a:spcBef>
              <a:buNone/>
            </a:pPr>
            <a:r>
              <a:rPr lang="it-IT" sz="1300" dirty="0"/>
              <a:t>Prove sensoriali hanno dimostrato che alcune formulazioni risultano indistinguibili dal gelato tradizionale full-</a:t>
            </a:r>
            <a:r>
              <a:rPr lang="it-IT" sz="1300" dirty="0" err="1"/>
              <a:t>fat</a:t>
            </a:r>
            <a:r>
              <a:rPr lang="it-IT" sz="1300" dirty="0"/>
              <a:t>, confermando la capacità del sostituto di preservare l’esperienza sensoriale.</a:t>
            </a:r>
          </a:p>
          <a:p>
            <a:pPr marL="0" indent="0">
              <a:lnSpc>
                <a:spcPct val="100000"/>
              </a:lnSpc>
              <a:spcBef>
                <a:spcPts val="0"/>
              </a:spcBef>
              <a:buNone/>
            </a:pPr>
            <a:endParaRPr lang="it-IT" sz="1300" dirty="0"/>
          </a:p>
          <a:p>
            <a:pPr marL="0" indent="0">
              <a:lnSpc>
                <a:spcPct val="100000"/>
              </a:lnSpc>
              <a:spcBef>
                <a:spcPts val="0"/>
              </a:spcBef>
              <a:buNone/>
            </a:pPr>
            <a:endParaRPr lang="it-IT" sz="1300" dirty="0"/>
          </a:p>
          <a:p>
            <a:pPr marL="0" indent="0">
              <a:lnSpc>
                <a:spcPct val="100000"/>
              </a:lnSpc>
              <a:spcBef>
                <a:spcPts val="0"/>
              </a:spcBef>
              <a:buNone/>
            </a:pPr>
            <a:endParaRPr lang="it-IT" sz="1300" dirty="0"/>
          </a:p>
          <a:p>
            <a:pPr marL="0" indent="0">
              <a:lnSpc>
                <a:spcPct val="100000"/>
              </a:lnSpc>
              <a:spcBef>
                <a:spcPts val="0"/>
              </a:spcBef>
              <a:buNone/>
            </a:pPr>
            <a:endParaRPr lang="it-IT" sz="1300" dirty="0"/>
          </a:p>
        </p:txBody>
      </p:sp>
      <p:pic>
        <p:nvPicPr>
          <p:cNvPr id="4" name="Immagine 3">
            <a:extLst>
              <a:ext uri="{FF2B5EF4-FFF2-40B4-BE49-F238E27FC236}">
                <a16:creationId xmlns:a16="http://schemas.microsoft.com/office/drawing/2014/main" id="{FC07CE22-4ED6-43D6-B406-ACAB77A934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92528" y="52566"/>
            <a:ext cx="606743" cy="673913"/>
          </a:xfrm>
          <a:prstGeom prst="rect">
            <a:avLst/>
          </a:prstGeom>
        </p:spPr>
      </p:pic>
    </p:spTree>
    <p:extLst>
      <p:ext uri="{BB962C8B-B14F-4D97-AF65-F5344CB8AC3E}">
        <p14:creationId xmlns:p14="http://schemas.microsoft.com/office/powerpoint/2010/main" val="3844105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D9D8767C-AE8F-BAD3-EE77-AD324FAC0742}"/>
              </a:ext>
            </a:extLst>
          </p:cNvPr>
          <p:cNvSpPr>
            <a:spLocks noGrp="1"/>
          </p:cNvSpPr>
          <p:nvPr>
            <p:ph type="sldNum" sz="quarter" idx="12"/>
          </p:nvPr>
        </p:nvSpPr>
        <p:spPr/>
        <p:txBody>
          <a:bodyPr/>
          <a:lstStyle/>
          <a:p>
            <a:fld id="{DC20F6F3-1694-4A05-97FF-5485FCB3E284}" type="slidenum">
              <a:rPr lang="it-IT" sz="1400" smtClean="0">
                <a:solidFill>
                  <a:schemeClr val="tx1"/>
                </a:solidFill>
              </a:rPr>
              <a:t>4</a:t>
            </a:fld>
            <a:endParaRPr lang="it-IT" sz="1400" dirty="0">
              <a:solidFill>
                <a:schemeClr val="tx1"/>
              </a:solidFill>
            </a:endParaRPr>
          </a:p>
        </p:txBody>
      </p:sp>
      <p:cxnSp>
        <p:nvCxnSpPr>
          <p:cNvPr id="25" name="Connettore diritto 24">
            <a:extLst>
              <a:ext uri="{FF2B5EF4-FFF2-40B4-BE49-F238E27FC236}">
                <a16:creationId xmlns:a16="http://schemas.microsoft.com/office/drawing/2014/main" id="{A0659200-0F99-B8E7-F4EB-FDDDD67BABF7}"/>
              </a:ext>
            </a:extLst>
          </p:cNvPr>
          <p:cNvCxnSpPr>
            <a:cxnSpLocks/>
          </p:cNvCxnSpPr>
          <p:nvPr/>
        </p:nvCxnSpPr>
        <p:spPr>
          <a:xfrm>
            <a:off x="128419" y="747959"/>
            <a:ext cx="96061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olo 1">
            <a:extLst>
              <a:ext uri="{FF2B5EF4-FFF2-40B4-BE49-F238E27FC236}">
                <a16:creationId xmlns:a16="http://schemas.microsoft.com/office/drawing/2014/main" id="{37693B48-62FE-8B1B-4A71-65AE50D384DE}"/>
              </a:ext>
            </a:extLst>
          </p:cNvPr>
          <p:cNvSpPr txBox="1">
            <a:spLocks/>
          </p:cNvSpPr>
          <p:nvPr/>
        </p:nvSpPr>
        <p:spPr>
          <a:xfrm>
            <a:off x="171449" y="271598"/>
            <a:ext cx="7714645" cy="476361"/>
          </a:xfrm>
          <a:prstGeom prst="rect">
            <a:avLst/>
          </a:prstGeom>
        </p:spPr>
        <p:txBody>
          <a:bodyPr>
            <a:no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r>
              <a:rPr lang="it-IT" sz="2800" b="1" dirty="0">
                <a:solidFill>
                  <a:srgbClr val="FFC000"/>
                </a:solidFill>
                <a:effectLst>
                  <a:outerShdw blurRad="38100" dist="38100" dir="2700000" algn="tl">
                    <a:srgbClr val="000000">
                      <a:alpha val="43137"/>
                    </a:srgbClr>
                  </a:outerShdw>
                </a:effectLst>
              </a:rPr>
              <a:t>Aperti a collaborazioni</a:t>
            </a:r>
          </a:p>
        </p:txBody>
      </p:sp>
      <p:cxnSp>
        <p:nvCxnSpPr>
          <p:cNvPr id="14" name="Connettore diritto 13">
            <a:extLst>
              <a:ext uri="{FF2B5EF4-FFF2-40B4-BE49-F238E27FC236}">
                <a16:creationId xmlns:a16="http://schemas.microsoft.com/office/drawing/2014/main" id="{A7637A83-E0AE-F9D5-3D09-CA5FC07BA610}"/>
              </a:ext>
            </a:extLst>
          </p:cNvPr>
          <p:cNvCxnSpPr>
            <a:cxnSpLocks/>
          </p:cNvCxnSpPr>
          <p:nvPr/>
        </p:nvCxnSpPr>
        <p:spPr>
          <a:xfrm>
            <a:off x="149678" y="6549581"/>
            <a:ext cx="90713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ttore diritto 11">
            <a:extLst>
              <a:ext uri="{FF2B5EF4-FFF2-40B4-BE49-F238E27FC236}">
                <a16:creationId xmlns:a16="http://schemas.microsoft.com/office/drawing/2014/main" id="{AA081383-3167-FC5C-2B9B-CB5839924917}"/>
              </a:ext>
            </a:extLst>
          </p:cNvPr>
          <p:cNvCxnSpPr>
            <a:cxnSpLocks/>
          </p:cNvCxnSpPr>
          <p:nvPr/>
        </p:nvCxnSpPr>
        <p:spPr>
          <a:xfrm>
            <a:off x="128419" y="747959"/>
            <a:ext cx="960613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CasellaDiTesto 4">
            <a:extLst>
              <a:ext uri="{FF2B5EF4-FFF2-40B4-BE49-F238E27FC236}">
                <a16:creationId xmlns:a16="http://schemas.microsoft.com/office/drawing/2014/main" id="{32363A0A-8B52-CC5A-29F8-7D8FCC5717A2}"/>
              </a:ext>
            </a:extLst>
          </p:cNvPr>
          <p:cNvSpPr txBox="1"/>
          <p:nvPr/>
        </p:nvSpPr>
        <p:spPr>
          <a:xfrm>
            <a:off x="2605400" y="5347851"/>
            <a:ext cx="1659677" cy="307777"/>
          </a:xfrm>
          <a:prstGeom prst="rect">
            <a:avLst/>
          </a:prstGeom>
          <a:noFill/>
        </p:spPr>
        <p:txBody>
          <a:bodyPr wrap="square" rtlCol="0">
            <a:spAutoFit/>
          </a:bodyPr>
          <a:lstStyle/>
          <a:p>
            <a:r>
              <a:rPr lang="it-IT" sz="1400" dirty="0">
                <a:effectLst>
                  <a:outerShdw blurRad="38100" dist="38100" dir="2700000" algn="tl">
                    <a:srgbClr val="000000">
                      <a:alpha val="43137"/>
                    </a:srgbClr>
                  </a:outerShdw>
                </a:effectLst>
                <a:latin typeface="+mj-lt"/>
                <a:cs typeface="Arial" panose="020B0604020202020204" pitchFamily="34" charset="0"/>
              </a:rPr>
              <a:t>info@gelatofaba.it</a:t>
            </a:r>
          </a:p>
        </p:txBody>
      </p:sp>
      <p:sp>
        <p:nvSpPr>
          <p:cNvPr id="6" name="Titolo 1">
            <a:extLst>
              <a:ext uri="{FF2B5EF4-FFF2-40B4-BE49-F238E27FC236}">
                <a16:creationId xmlns:a16="http://schemas.microsoft.com/office/drawing/2014/main" id="{66B14E87-470A-B478-4ACC-304C32C5723F}"/>
              </a:ext>
            </a:extLst>
          </p:cNvPr>
          <p:cNvSpPr txBox="1">
            <a:spLocks/>
          </p:cNvSpPr>
          <p:nvPr/>
        </p:nvSpPr>
        <p:spPr>
          <a:xfrm>
            <a:off x="5469917" y="4623507"/>
            <a:ext cx="4082636" cy="1750412"/>
          </a:xfrm>
          <a:prstGeom prst="rect">
            <a:avLst/>
          </a:prstGeom>
        </p:spPr>
        <p:txBody>
          <a:bodyPr>
            <a:no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a:spcAft>
                <a:spcPts val="600"/>
              </a:spcAft>
            </a:pPr>
            <a:r>
              <a:rPr lang="it-IT" sz="1800" b="1" dirty="0">
                <a:effectLst>
                  <a:outerShdw blurRad="38100" dist="38100" dir="2700000" algn="tl">
                    <a:srgbClr val="000000">
                      <a:alpha val="43137"/>
                    </a:srgbClr>
                  </a:outerShdw>
                </a:effectLst>
              </a:rPr>
              <a:t>Ulteriori letture</a:t>
            </a:r>
          </a:p>
          <a:p>
            <a:pPr marL="88900" indent="-88900" algn="just">
              <a:spcAft>
                <a:spcPts val="300"/>
              </a:spcAft>
              <a:buFont typeface="Wingdings" panose="05000000000000000000" pitchFamily="2" charset="2"/>
              <a:buChar char="§"/>
            </a:pPr>
            <a:r>
              <a:rPr lang="it-IT" sz="1000" dirty="0"/>
              <a:t>Balivo A. d’Errico, Genovese A. 2025. </a:t>
            </a:r>
            <a:r>
              <a:rPr lang="it-IT" sz="1000" dirty="0" err="1"/>
              <a:t>Aquafaba</a:t>
            </a:r>
            <a:r>
              <a:rPr lang="it-IT" sz="1000" dirty="0"/>
              <a:t>: una soluzione innovativa per la produzione di gelati a basso contenuto di grassi. Industrie Alimentari, 64, 668, 3-17.</a:t>
            </a:r>
          </a:p>
          <a:p>
            <a:pPr marL="88900" indent="-88900" algn="just">
              <a:spcAft>
                <a:spcPts val="300"/>
              </a:spcAft>
              <a:buFont typeface="Wingdings" panose="05000000000000000000" pitchFamily="2" charset="2"/>
              <a:buChar char="§"/>
            </a:pPr>
            <a:r>
              <a:rPr lang="it-IT" sz="1000" dirty="0"/>
              <a:t>Balivo A. d’Errico, Genovese A. 2023. Aspetti nutrizionali e sensoriali del gelato funzionale. Industrie Alimentari, 62, 648, 3-17.</a:t>
            </a:r>
          </a:p>
          <a:p>
            <a:pPr marL="88900" indent="-88900" algn="just">
              <a:spcAft>
                <a:spcPts val="300"/>
              </a:spcAft>
              <a:buFont typeface="Wingdings" panose="05000000000000000000" pitchFamily="2" charset="2"/>
              <a:buChar char="§"/>
            </a:pPr>
            <a:r>
              <a:rPr lang="en-US" sz="1000" dirty="0" err="1"/>
              <a:t>Balivo</a:t>
            </a:r>
            <a:r>
              <a:rPr lang="en-US" sz="1000" dirty="0"/>
              <a:t>, A., </a:t>
            </a:r>
            <a:r>
              <a:rPr lang="en-US" sz="1000" dirty="0" err="1"/>
              <a:t>d'Errico</a:t>
            </a:r>
            <a:r>
              <a:rPr lang="en-US" sz="1000" dirty="0"/>
              <a:t>, G., &amp; Genovese, A. 2024. Whipped chickpea aquafaba as a fat replacer in ice cream: Effect on sensory and physicochemical properties. Journal of Food Science, 89, 8730–8745.</a:t>
            </a:r>
            <a:endParaRPr lang="it-IT" sz="1000" dirty="0"/>
          </a:p>
          <a:p>
            <a:pPr marL="88900" indent="-88900" algn="just">
              <a:spcAft>
                <a:spcPts val="300"/>
              </a:spcAft>
              <a:buFont typeface="Wingdings" panose="05000000000000000000" pitchFamily="2" charset="2"/>
              <a:buChar char="§"/>
            </a:pPr>
            <a:r>
              <a:rPr lang="en-US" sz="1000" dirty="0"/>
              <a:t>Genovese, A., </a:t>
            </a:r>
            <a:r>
              <a:rPr lang="en-US" sz="1000" dirty="0" err="1"/>
              <a:t>Balivo</a:t>
            </a:r>
            <a:r>
              <a:rPr lang="en-US" sz="1000" dirty="0"/>
              <a:t>, A., Salvati, A., Sacchi, R. 2022. Functional ice cream health benefits and sensory implications. Food Research International, 161, 111858.</a:t>
            </a:r>
          </a:p>
        </p:txBody>
      </p:sp>
      <p:sp>
        <p:nvSpPr>
          <p:cNvPr id="7" name="Titolo 1">
            <a:extLst>
              <a:ext uri="{FF2B5EF4-FFF2-40B4-BE49-F238E27FC236}">
                <a16:creationId xmlns:a16="http://schemas.microsoft.com/office/drawing/2014/main" id="{9C601364-0516-5312-AF82-33ACA1FD0FB8}"/>
              </a:ext>
            </a:extLst>
          </p:cNvPr>
          <p:cNvSpPr txBox="1">
            <a:spLocks/>
          </p:cNvSpPr>
          <p:nvPr/>
        </p:nvSpPr>
        <p:spPr>
          <a:xfrm>
            <a:off x="2079037" y="4708568"/>
            <a:ext cx="1450843" cy="337932"/>
          </a:xfrm>
          <a:prstGeom prst="rect">
            <a:avLst/>
          </a:prstGeom>
        </p:spPr>
        <p:txBody>
          <a:bodyPr>
            <a:no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r>
              <a:rPr lang="it-IT" sz="1800" b="1" dirty="0">
                <a:effectLst>
                  <a:outerShdw blurRad="38100" dist="38100" dir="2700000" algn="tl">
                    <a:srgbClr val="000000">
                      <a:alpha val="43137"/>
                    </a:srgbClr>
                  </a:outerShdw>
                </a:effectLst>
              </a:rPr>
              <a:t>Contatti:</a:t>
            </a:r>
          </a:p>
          <a:p>
            <a:endParaRPr lang="it-IT" sz="1800" b="1" dirty="0">
              <a:effectLst>
                <a:outerShdw blurRad="38100" dist="38100" dir="2700000" algn="tl">
                  <a:srgbClr val="000000">
                    <a:alpha val="43137"/>
                  </a:srgbClr>
                </a:outerShdw>
              </a:effectLst>
            </a:endParaRPr>
          </a:p>
        </p:txBody>
      </p:sp>
      <p:sp>
        <p:nvSpPr>
          <p:cNvPr id="8" name="Segnaposto testo 3">
            <a:extLst>
              <a:ext uri="{FF2B5EF4-FFF2-40B4-BE49-F238E27FC236}">
                <a16:creationId xmlns:a16="http://schemas.microsoft.com/office/drawing/2014/main" id="{35D3E97D-F7C6-921A-073C-62C42D3F6632}"/>
              </a:ext>
            </a:extLst>
          </p:cNvPr>
          <p:cNvSpPr txBox="1">
            <a:spLocks/>
          </p:cNvSpPr>
          <p:nvPr/>
        </p:nvSpPr>
        <p:spPr>
          <a:xfrm>
            <a:off x="146669" y="1739281"/>
            <a:ext cx="4289416" cy="1738358"/>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182563" indent="0">
              <a:lnSpc>
                <a:spcPct val="100000"/>
              </a:lnSpc>
              <a:spcBef>
                <a:spcPts val="600"/>
              </a:spcBef>
              <a:buNone/>
            </a:pPr>
            <a:r>
              <a:rPr lang="it-IT" sz="1300" dirty="0"/>
              <a:t>Professore di Scienze e Tecnologie Alimentari, conduce attività di ricerca focalizzate sugli aspetti chimico-fisici, sensoriali e nutrizionali degli alimenti. Particolare attenzione è rivolta all'applicazione di tecnologie innovative nei processi produttivi, tra cui lo studio di soluzioni alternative alla crema di latte nella formulazione del gelato, con l’obiettivo di ottimizzare la qualità sensoriale, la sostenibilità ed il profilo nutrizionale.</a:t>
            </a:r>
          </a:p>
        </p:txBody>
      </p:sp>
      <p:sp>
        <p:nvSpPr>
          <p:cNvPr id="10" name="CasellaDiTesto 9">
            <a:extLst>
              <a:ext uri="{FF2B5EF4-FFF2-40B4-BE49-F238E27FC236}">
                <a16:creationId xmlns:a16="http://schemas.microsoft.com/office/drawing/2014/main" id="{61E2CD2C-DFFD-36D1-D812-0E92A83151E6}"/>
              </a:ext>
            </a:extLst>
          </p:cNvPr>
          <p:cNvSpPr txBox="1"/>
          <p:nvPr/>
        </p:nvSpPr>
        <p:spPr>
          <a:xfrm>
            <a:off x="2605400" y="5956152"/>
            <a:ext cx="1659677" cy="307777"/>
          </a:xfrm>
          <a:prstGeom prst="rect">
            <a:avLst/>
          </a:prstGeom>
          <a:noFill/>
        </p:spPr>
        <p:txBody>
          <a:bodyPr wrap="square" rtlCol="0">
            <a:spAutoFit/>
          </a:bodyPr>
          <a:lstStyle/>
          <a:p>
            <a:r>
              <a:rPr lang="it-IT" sz="1400" dirty="0">
                <a:effectLst>
                  <a:outerShdw blurRad="38100" dist="38100" dir="2700000" algn="tl">
                    <a:srgbClr val="000000">
                      <a:alpha val="43137"/>
                    </a:srgbClr>
                  </a:outerShdw>
                </a:effectLst>
                <a:latin typeface="+mj-lt"/>
                <a:cs typeface="Arial" panose="020B0604020202020204" pitchFamily="34" charset="0"/>
              </a:rPr>
              <a:t>gelatofaba.it</a:t>
            </a:r>
          </a:p>
        </p:txBody>
      </p:sp>
      <p:pic>
        <p:nvPicPr>
          <p:cNvPr id="13" name="Immagine 12">
            <a:extLst>
              <a:ext uri="{FF2B5EF4-FFF2-40B4-BE49-F238E27FC236}">
                <a16:creationId xmlns:a16="http://schemas.microsoft.com/office/drawing/2014/main" id="{A9EA447A-03B0-B225-9834-71E47C0C2C0E}"/>
              </a:ext>
            </a:extLst>
          </p:cNvPr>
          <p:cNvPicPr>
            <a:picLocks noChangeAspect="1"/>
          </p:cNvPicPr>
          <p:nvPr/>
        </p:nvPicPr>
        <p:blipFill>
          <a:blip r:embed="rId3"/>
          <a:stretch>
            <a:fillRect/>
          </a:stretch>
        </p:blipFill>
        <p:spPr>
          <a:xfrm rot="20807650">
            <a:off x="2123267" y="5879159"/>
            <a:ext cx="437903" cy="437903"/>
          </a:xfrm>
          <a:prstGeom prst="rect">
            <a:avLst/>
          </a:prstGeom>
        </p:spPr>
      </p:pic>
      <p:pic>
        <p:nvPicPr>
          <p:cNvPr id="15" name="Immagine 14">
            <a:extLst>
              <a:ext uri="{FF2B5EF4-FFF2-40B4-BE49-F238E27FC236}">
                <a16:creationId xmlns:a16="http://schemas.microsoft.com/office/drawing/2014/main" id="{5FBBCD03-1732-F7A0-AD5C-BCD6A7A8E197}"/>
              </a:ext>
            </a:extLst>
          </p:cNvPr>
          <p:cNvPicPr>
            <a:picLocks noChangeAspect="1"/>
          </p:cNvPicPr>
          <p:nvPr/>
        </p:nvPicPr>
        <p:blipFill>
          <a:blip r:embed="rId4"/>
          <a:stretch>
            <a:fillRect/>
          </a:stretch>
        </p:blipFill>
        <p:spPr>
          <a:xfrm>
            <a:off x="2146876" y="5284120"/>
            <a:ext cx="390687" cy="371508"/>
          </a:xfrm>
          <a:prstGeom prst="rect">
            <a:avLst/>
          </a:prstGeom>
        </p:spPr>
      </p:pic>
      <p:sp>
        <p:nvSpPr>
          <p:cNvPr id="38" name="Segnaposto testo 3">
            <a:extLst>
              <a:ext uri="{FF2B5EF4-FFF2-40B4-BE49-F238E27FC236}">
                <a16:creationId xmlns:a16="http://schemas.microsoft.com/office/drawing/2014/main" id="{D73C2B65-1BA9-C410-889A-1DFE44A68B05}"/>
              </a:ext>
            </a:extLst>
          </p:cNvPr>
          <p:cNvSpPr txBox="1">
            <a:spLocks/>
          </p:cNvSpPr>
          <p:nvPr/>
        </p:nvSpPr>
        <p:spPr>
          <a:xfrm>
            <a:off x="6013909" y="1125745"/>
            <a:ext cx="1847503" cy="421270"/>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182563" indent="-182563">
              <a:lnSpc>
                <a:spcPct val="100000"/>
              </a:lnSpc>
              <a:spcBef>
                <a:spcPts val="0"/>
              </a:spcBef>
              <a:buFont typeface="Wingdings" panose="05000000000000000000" pitchFamily="2" charset="2"/>
              <a:buChar char="Ø"/>
            </a:pPr>
            <a:r>
              <a:rPr lang="it-IT" sz="1600" b="1" u="sng" dirty="0">
                <a:effectLst>
                  <a:outerShdw blurRad="38100" dist="38100" dir="2700000" algn="tl">
                    <a:srgbClr val="000000">
                      <a:alpha val="43137"/>
                    </a:srgbClr>
                  </a:outerShdw>
                </a:effectLst>
              </a:rPr>
              <a:t>Andrea Balivo</a:t>
            </a:r>
          </a:p>
          <a:p>
            <a:pPr marL="182563" indent="0">
              <a:lnSpc>
                <a:spcPct val="100000"/>
              </a:lnSpc>
              <a:spcBef>
                <a:spcPts val="600"/>
              </a:spcBef>
              <a:buNone/>
            </a:pPr>
            <a:endParaRPr lang="it-IT" sz="1200" dirty="0"/>
          </a:p>
        </p:txBody>
      </p:sp>
      <p:sp>
        <p:nvSpPr>
          <p:cNvPr id="39" name="Segnaposto testo 3">
            <a:extLst>
              <a:ext uri="{FF2B5EF4-FFF2-40B4-BE49-F238E27FC236}">
                <a16:creationId xmlns:a16="http://schemas.microsoft.com/office/drawing/2014/main" id="{36476A35-A06F-EFBC-AC2C-EFEC54D1AAA5}"/>
              </a:ext>
            </a:extLst>
          </p:cNvPr>
          <p:cNvSpPr txBox="1">
            <a:spLocks/>
          </p:cNvSpPr>
          <p:nvPr/>
        </p:nvSpPr>
        <p:spPr>
          <a:xfrm>
            <a:off x="1215052" y="1114858"/>
            <a:ext cx="2363632" cy="490558"/>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182563" indent="-182563">
              <a:lnSpc>
                <a:spcPct val="100000"/>
              </a:lnSpc>
              <a:spcBef>
                <a:spcPts val="0"/>
              </a:spcBef>
              <a:buFont typeface="Wingdings" panose="05000000000000000000" pitchFamily="2" charset="2"/>
              <a:buChar char="Ø"/>
            </a:pPr>
            <a:r>
              <a:rPr lang="it-IT" sz="1600" b="1" u="sng" dirty="0">
                <a:effectLst>
                  <a:outerShdw blurRad="38100" dist="38100" dir="2700000" algn="tl">
                    <a:srgbClr val="000000">
                      <a:alpha val="43137"/>
                    </a:srgbClr>
                  </a:outerShdw>
                </a:effectLst>
              </a:rPr>
              <a:t>Alessandro Genovese</a:t>
            </a:r>
            <a:endParaRPr lang="it-IT" sz="1200" dirty="0"/>
          </a:p>
        </p:txBody>
      </p:sp>
      <p:sp>
        <p:nvSpPr>
          <p:cNvPr id="40" name="Segnaposto testo 3">
            <a:extLst>
              <a:ext uri="{FF2B5EF4-FFF2-40B4-BE49-F238E27FC236}">
                <a16:creationId xmlns:a16="http://schemas.microsoft.com/office/drawing/2014/main" id="{E453FC53-DBBF-52C2-62F5-1B975A453073}"/>
              </a:ext>
            </a:extLst>
          </p:cNvPr>
          <p:cNvSpPr txBox="1">
            <a:spLocks/>
          </p:cNvSpPr>
          <p:nvPr/>
        </p:nvSpPr>
        <p:spPr>
          <a:xfrm>
            <a:off x="4929518" y="1756781"/>
            <a:ext cx="4289416" cy="912393"/>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182563" indent="0">
              <a:lnSpc>
                <a:spcPct val="100000"/>
              </a:lnSpc>
              <a:spcBef>
                <a:spcPts val="600"/>
              </a:spcBef>
              <a:buNone/>
            </a:pPr>
            <a:r>
              <a:rPr lang="it-IT" sz="1300" dirty="0"/>
              <a:t>Dottore di Ricerca in Food Science, svolge attività di ricerca sulle proprietà chimico-fisiche e sensoriali dei prodotti lattiero-caseari, con l’obiettivo di approfondirne la qualità, la funzionalità e l’impatto sul consumatore.</a:t>
            </a:r>
          </a:p>
        </p:txBody>
      </p:sp>
      <p:pic>
        <p:nvPicPr>
          <p:cNvPr id="41" name="Immagine 40">
            <a:extLst>
              <a:ext uri="{FF2B5EF4-FFF2-40B4-BE49-F238E27FC236}">
                <a16:creationId xmlns:a16="http://schemas.microsoft.com/office/drawing/2014/main" id="{949EBFEF-89AC-931F-0674-ACA3C25EC9D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l="19135" t="12748" r="10235" b="34495"/>
          <a:stretch>
            <a:fillRect/>
          </a:stretch>
        </p:blipFill>
        <p:spPr>
          <a:xfrm>
            <a:off x="5193395" y="894929"/>
            <a:ext cx="801057" cy="82775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2" name="Immagine 41">
            <a:extLst>
              <a:ext uri="{FF2B5EF4-FFF2-40B4-BE49-F238E27FC236}">
                <a16:creationId xmlns:a16="http://schemas.microsoft.com/office/drawing/2014/main" id="{DBA10316-9F19-8F2D-E374-721C186B3F7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l="16164" t="33674" r="26575" b="20577"/>
          <a:stretch>
            <a:fillRect/>
          </a:stretch>
        </p:blipFill>
        <p:spPr>
          <a:xfrm>
            <a:off x="385881" y="882388"/>
            <a:ext cx="796929" cy="84896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Immagine 1">
            <a:extLst>
              <a:ext uri="{FF2B5EF4-FFF2-40B4-BE49-F238E27FC236}">
                <a16:creationId xmlns:a16="http://schemas.microsoft.com/office/drawing/2014/main" id="{07784E1A-47F0-ECB1-A0DF-44D608A9DED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691" y="4301566"/>
            <a:ext cx="1825131" cy="2110705"/>
          </a:xfrm>
          <a:prstGeom prst="rect">
            <a:avLst/>
          </a:prstGeom>
        </p:spPr>
      </p:pic>
    </p:spTree>
    <p:extLst>
      <p:ext uri="{BB962C8B-B14F-4D97-AF65-F5344CB8AC3E}">
        <p14:creationId xmlns:p14="http://schemas.microsoft.com/office/powerpoint/2010/main" val="635132012"/>
      </p:ext>
    </p:extLst>
  </p:cSld>
  <p:clrMapOvr>
    <a:masterClrMapping/>
  </p:clrMapOvr>
</p:sld>
</file>

<file path=ppt/theme/theme1.xml><?xml version="1.0" encoding="utf-8"?>
<a:theme xmlns:a="http://schemas.openxmlformats.org/drawingml/2006/main" name="Cornice">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rnic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TM03457475[[fn=Cornice]]</Template>
  <TotalTime>795</TotalTime>
  <Words>965</Words>
  <Application>Microsoft Office PowerPoint</Application>
  <PresentationFormat>A4 (21x29,7 cm)</PresentationFormat>
  <Paragraphs>85</Paragraphs>
  <Slides>4</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vt:i4>
      </vt:variant>
    </vt:vector>
  </HeadingPairs>
  <TitlesOfParts>
    <vt:vector size="9" baseType="lpstr">
      <vt:lpstr>Calibri</vt:lpstr>
      <vt:lpstr>Corbel</vt:lpstr>
      <vt:lpstr>Wingdings</vt:lpstr>
      <vt:lpstr>Wingdings 2</vt:lpstr>
      <vt:lpstr>Cornice</vt:lpstr>
      <vt:lpstr>Sostituto dei grassi a base di aquafaba nel gelato e prodotti simili </vt:lpstr>
      <vt:lpstr>Problema   L’industria del gelato ha un’esigenza crescente: ridurre grassi e calorie mantenendo la stessa esperienza sensoriale del prodotto tradizionale.  </vt:lpstr>
      <vt:lpstr>Soluzione    Tecnologia brevettata utilizza aquafaba montata e proteine isolate per sostituire fino all'80% dei grassi, mantenendo qualità sensoriale e stabilità</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Alessandro Genovese</dc:creator>
  <cp:lastModifiedBy>Alessandro Genovese</cp:lastModifiedBy>
  <cp:revision>78</cp:revision>
  <dcterms:created xsi:type="dcterms:W3CDTF">2025-11-14T16:31:25Z</dcterms:created>
  <dcterms:modified xsi:type="dcterms:W3CDTF">2026-02-20T19:42:34Z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ad0b24d-6422-44b0-b3de-abb3a9e8c81a_Enabled">
    <vt:lpwstr>true</vt:lpwstr>
  </property>
  <property fmtid="{D5CDD505-2E9C-101B-9397-08002B2CF9AE}" pid="3" name="MSIP_Label_2ad0b24d-6422-44b0-b3de-abb3a9e8c81a_SetDate">
    <vt:lpwstr>2025-11-20T16:46:24Z</vt:lpwstr>
  </property>
  <property fmtid="{D5CDD505-2E9C-101B-9397-08002B2CF9AE}" pid="4" name="MSIP_Label_2ad0b24d-6422-44b0-b3de-abb3a9e8c81a_Method">
    <vt:lpwstr>Standard</vt:lpwstr>
  </property>
  <property fmtid="{D5CDD505-2E9C-101B-9397-08002B2CF9AE}" pid="5" name="MSIP_Label_2ad0b24d-6422-44b0-b3de-abb3a9e8c81a_Name">
    <vt:lpwstr>defa4170-0d19-0005-0004-bc88714345d2</vt:lpwstr>
  </property>
  <property fmtid="{D5CDD505-2E9C-101B-9397-08002B2CF9AE}" pid="6" name="MSIP_Label_2ad0b24d-6422-44b0-b3de-abb3a9e8c81a_SiteId">
    <vt:lpwstr>2fcfe26a-bb62-46b0-b1e3-28f9da0c45fd</vt:lpwstr>
  </property>
  <property fmtid="{D5CDD505-2E9C-101B-9397-08002B2CF9AE}" pid="7" name="MSIP_Label_2ad0b24d-6422-44b0-b3de-abb3a9e8c81a_ActionId">
    <vt:lpwstr>feeb8590-d5c7-4328-bdae-82a709f084f3</vt:lpwstr>
  </property>
  <property fmtid="{D5CDD505-2E9C-101B-9397-08002B2CF9AE}" pid="8" name="MSIP_Label_2ad0b24d-6422-44b0-b3de-abb3a9e8c81a_ContentBits">
    <vt:lpwstr>0</vt:lpwstr>
  </property>
  <property fmtid="{D5CDD505-2E9C-101B-9397-08002B2CF9AE}" pid="9" name="MSIP_Label_2ad0b24d-6422-44b0-b3de-abb3a9e8c81a_Tag">
    <vt:lpwstr>10, 3, 0, 1</vt:lpwstr>
  </property>
</Properties>
</file>